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257" r:id="rId2"/>
    <p:sldId id="334" r:id="rId3"/>
    <p:sldId id="297" r:id="rId4"/>
    <p:sldId id="345" r:id="rId5"/>
    <p:sldId id="346" r:id="rId6"/>
    <p:sldId id="347" r:id="rId7"/>
    <p:sldId id="348" r:id="rId8"/>
    <p:sldId id="342" r:id="rId9"/>
    <p:sldId id="349" r:id="rId10"/>
    <p:sldId id="350" r:id="rId11"/>
    <p:sldId id="351" r:id="rId12"/>
    <p:sldId id="352" r:id="rId13"/>
    <p:sldId id="343" r:id="rId14"/>
    <p:sldId id="353" r:id="rId15"/>
    <p:sldId id="354" r:id="rId16"/>
    <p:sldId id="355" r:id="rId17"/>
    <p:sldId id="356" r:id="rId18"/>
    <p:sldId id="357" r:id="rId19"/>
    <p:sldId id="358" r:id="rId20"/>
    <p:sldId id="359" r:id="rId21"/>
    <p:sldId id="360" r:id="rId22"/>
    <p:sldId id="361" r:id="rId23"/>
    <p:sldId id="362" r:id="rId24"/>
    <p:sldId id="363" r:id="rId25"/>
    <p:sldId id="344" r:id="rId26"/>
    <p:sldId id="364" r:id="rId27"/>
    <p:sldId id="365" r:id="rId28"/>
    <p:sldId id="366" r:id="rId29"/>
    <p:sldId id="367" r:id="rId30"/>
    <p:sldId id="368" r:id="rId31"/>
    <p:sldId id="341" r:id="rId32"/>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2652"/>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110" autoAdjust="0"/>
    <p:restoredTop sz="77551" autoAdjust="0"/>
  </p:normalViewPr>
  <p:slideViewPr>
    <p:cSldViewPr>
      <p:cViewPr>
        <p:scale>
          <a:sx n="97" d="100"/>
          <a:sy n="97" d="100"/>
        </p:scale>
        <p:origin x="1616"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9" d="100"/>
          <a:sy n="89" d="100"/>
        </p:scale>
        <p:origin x="-3780" y="-96"/>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wis, Gareth" userId="0ca0577c-2ada-4abb-9a17-e7a804bbaaa5" providerId="ADAL" clId="{8D276DEB-9ECF-474F-8641-C8D9886C5626}"/>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8" y="0"/>
            <a:ext cx="3169920" cy="480060"/>
          </a:xfrm>
          <a:prstGeom prst="rect">
            <a:avLst/>
          </a:prstGeom>
        </p:spPr>
        <p:txBody>
          <a:bodyPr vert="horz" lIns="96661" tIns="48331" rIns="96661" bIns="48331" rtlCol="0"/>
          <a:lstStyle>
            <a:lvl1pPr algn="r">
              <a:defRPr sz="1300"/>
            </a:lvl1pPr>
          </a:lstStyle>
          <a:p>
            <a:fld id="{134C908B-E4CF-4B88-8994-49C91B4DAC10}" type="datetimeFigureOut">
              <a:rPr lang="en-US" smtClean="0"/>
              <a:pPr/>
              <a:t>11/8/19</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143588" y="9119474"/>
            <a:ext cx="3169920" cy="480060"/>
          </a:xfrm>
          <a:prstGeom prst="rect">
            <a:avLst/>
          </a:prstGeom>
        </p:spPr>
        <p:txBody>
          <a:bodyPr vert="horz" lIns="96661" tIns="48331" rIns="96661" bIns="48331" rtlCol="0" anchor="b"/>
          <a:lstStyle>
            <a:lvl1pPr algn="r">
              <a:defRPr sz="1300"/>
            </a:lvl1pPr>
          </a:lstStyle>
          <a:p>
            <a:fld id="{1CFF5FC9-B884-410C-B0A2-C7EE28A7AE27}" type="slidenum">
              <a:rPr lang="en-US" smtClean="0"/>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tiff>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70138" cy="48006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4143427" y="0"/>
            <a:ext cx="3170138" cy="480060"/>
          </a:xfrm>
          <a:prstGeom prst="rect">
            <a:avLst/>
          </a:prstGeom>
        </p:spPr>
        <p:txBody>
          <a:bodyPr vert="horz" lIns="91440" tIns="45720" rIns="91440" bIns="45720" rtlCol="0"/>
          <a:lstStyle>
            <a:lvl1pPr algn="r">
              <a:defRPr sz="1200"/>
            </a:lvl1pPr>
          </a:lstStyle>
          <a:p>
            <a:fld id="{FCD4ED34-E2A7-4A73-B53B-08CB721EE63F}" type="datetimeFigureOut">
              <a:rPr lang="en-US" smtClean="0"/>
              <a:pPr/>
              <a:t>11/8/19</a:t>
            </a:fld>
            <a:endParaRPr lang="en-GB"/>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731194" y="4560571"/>
            <a:ext cx="5852814" cy="43205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1" y="9119650"/>
            <a:ext cx="3170138" cy="48006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4143427" y="9119650"/>
            <a:ext cx="3170138" cy="480060"/>
          </a:xfrm>
          <a:prstGeom prst="rect">
            <a:avLst/>
          </a:prstGeom>
        </p:spPr>
        <p:txBody>
          <a:bodyPr vert="horz" lIns="91440" tIns="45720" rIns="91440" bIns="45720" rtlCol="0" anchor="b"/>
          <a:lstStyle>
            <a:lvl1pPr algn="r">
              <a:defRPr sz="1200"/>
            </a:lvl1pPr>
          </a:lstStyle>
          <a:p>
            <a:fld id="{C59D3C0C-B4B3-4CD4-8ABD-56A2DBF64D39}" type="slidenum">
              <a:rPr lang="en-GB" smtClean="0"/>
              <a:pPr/>
              <a:t>‹#›</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59D3C0C-B4B3-4CD4-8ABD-56A2DBF64D39}" type="slidenum">
              <a:rPr lang="en-GB" smtClean="0"/>
              <a:pPr/>
              <a:t>3</a:t>
            </a:fld>
            <a:endParaRPr lang="en-GB"/>
          </a:p>
        </p:txBody>
      </p:sp>
    </p:spTree>
    <p:extLst>
      <p:ext uri="{BB962C8B-B14F-4D97-AF65-F5344CB8AC3E}">
        <p14:creationId xmlns:p14="http://schemas.microsoft.com/office/powerpoint/2010/main" val="28075945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59D3C0C-B4B3-4CD4-8ABD-56A2DBF64D39}" type="slidenum">
              <a:rPr lang="en-GB" smtClean="0"/>
              <a:pPr/>
              <a:t>12</a:t>
            </a:fld>
            <a:endParaRPr lang="en-GB"/>
          </a:p>
        </p:txBody>
      </p:sp>
    </p:spTree>
    <p:extLst>
      <p:ext uri="{BB962C8B-B14F-4D97-AF65-F5344CB8AC3E}">
        <p14:creationId xmlns:p14="http://schemas.microsoft.com/office/powerpoint/2010/main" val="37079401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Ice-breaker</a:t>
            </a:r>
          </a:p>
          <a:p>
            <a:r>
              <a:rPr lang="en-GB" dirty="0"/>
              <a:t>Some easy conversation to get the candidate relaxed and comfortable.</a:t>
            </a:r>
          </a:p>
          <a:p>
            <a:r>
              <a:rPr lang="en-GB" dirty="0"/>
              <a:t>If you find small talk hard work, go practice. Talk to people in shops for 6 months</a:t>
            </a:r>
          </a:p>
          <a:p>
            <a:endParaRPr lang="en-GB" dirty="0"/>
          </a:p>
          <a:p>
            <a:r>
              <a:rPr lang="en-GB" dirty="0"/>
              <a:t>Fit for role</a:t>
            </a:r>
          </a:p>
          <a:p>
            <a:r>
              <a:rPr lang="en-GB" dirty="0"/>
              <a:t>What have you worked on, how do you solve problems, how do you make assets</a:t>
            </a:r>
          </a:p>
          <a:p>
            <a:r>
              <a:rPr lang="en-GB" dirty="0"/>
              <a:t>Generally, are you capable of doing the work we have for you (Smart &amp; gets things done)</a:t>
            </a:r>
          </a:p>
          <a:p>
            <a:endParaRPr lang="en-GB" dirty="0"/>
          </a:p>
          <a:p>
            <a:r>
              <a:rPr lang="en-GB" dirty="0"/>
              <a:t>Team fit</a:t>
            </a:r>
          </a:p>
          <a:p>
            <a:r>
              <a:rPr lang="en-GB" dirty="0"/>
              <a:t>How do you deal with soft issues? </a:t>
            </a:r>
          </a:p>
          <a:p>
            <a:r>
              <a:rPr lang="en-GB" dirty="0"/>
              <a:t>Do we want to have you on the team</a:t>
            </a:r>
          </a:p>
          <a:p>
            <a:endParaRPr lang="en-GB" dirty="0"/>
          </a:p>
          <a:p>
            <a:r>
              <a:rPr lang="en-GB" dirty="0"/>
              <a:t>Open-ended questions</a:t>
            </a:r>
          </a:p>
          <a:p>
            <a:r>
              <a:rPr lang="en-GB" dirty="0"/>
              <a:t>Questions to see how you solve problems and deal with issues</a:t>
            </a:r>
          </a:p>
          <a:p>
            <a:r>
              <a:rPr lang="en-GB" dirty="0"/>
              <a:t>This is where the whiteboard may come out</a:t>
            </a:r>
          </a:p>
          <a:p>
            <a:r>
              <a:rPr lang="en-GB" dirty="0"/>
              <a:t>Again, this is fit for role and team fit</a:t>
            </a:r>
          </a:p>
          <a:p>
            <a:endParaRPr lang="en-GB" dirty="0"/>
          </a:p>
          <a:p>
            <a:r>
              <a:rPr lang="en-GB" dirty="0"/>
              <a:t>McConnell: ‘If you’re going to hire a juggler, you expect to see them juggle’</a:t>
            </a:r>
          </a:p>
          <a:p>
            <a:endParaRPr lang="en-GB" dirty="0"/>
          </a:p>
          <a:p>
            <a:r>
              <a:rPr lang="en-GB" dirty="0"/>
              <a:t>Future plans</a:t>
            </a:r>
          </a:p>
          <a:p>
            <a:r>
              <a:rPr lang="en-GB" dirty="0"/>
              <a:t>Where do you see yourself going?</a:t>
            </a:r>
          </a:p>
          <a:p>
            <a:r>
              <a:rPr lang="en-GB" dirty="0"/>
              <a:t>This is mainly to get a feel for the candidate and to see if their plans tie up with yours, no matter how loosely</a:t>
            </a:r>
          </a:p>
          <a:p>
            <a:endParaRPr lang="en-GB" dirty="0"/>
          </a:p>
          <a:p>
            <a:r>
              <a:rPr lang="en-GB" dirty="0"/>
              <a:t>QA</a:t>
            </a:r>
          </a:p>
          <a:p>
            <a:r>
              <a:rPr lang="en-GB" dirty="0"/>
              <a:t>Your questions for us</a:t>
            </a:r>
          </a:p>
          <a:p>
            <a:endParaRPr lang="en-GB" dirty="0"/>
          </a:p>
        </p:txBody>
      </p:sp>
      <p:sp>
        <p:nvSpPr>
          <p:cNvPr id="4" name="Slide Number Placeholder 3"/>
          <p:cNvSpPr>
            <a:spLocks noGrp="1"/>
          </p:cNvSpPr>
          <p:nvPr>
            <p:ph type="sldNum" sz="quarter" idx="5"/>
          </p:nvPr>
        </p:nvSpPr>
        <p:spPr/>
        <p:txBody>
          <a:bodyPr/>
          <a:lstStyle/>
          <a:p>
            <a:fld id="{C59D3C0C-B4B3-4CD4-8ABD-56A2DBF64D39}" type="slidenum">
              <a:rPr lang="en-GB" smtClean="0"/>
              <a:pPr/>
              <a:t>20</a:t>
            </a:fld>
            <a:endParaRPr lang="en-GB"/>
          </a:p>
        </p:txBody>
      </p:sp>
    </p:spTree>
    <p:extLst>
      <p:ext uri="{BB962C8B-B14F-4D97-AF65-F5344CB8AC3E}">
        <p14:creationId xmlns:p14="http://schemas.microsoft.com/office/powerpoint/2010/main" val="661364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59D3C0C-B4B3-4CD4-8ABD-56A2DBF64D39}" type="slidenum">
              <a:rPr lang="en-GB" smtClean="0"/>
              <a:pPr/>
              <a:t>21</a:t>
            </a:fld>
            <a:endParaRPr lang="en-GB"/>
          </a:p>
        </p:txBody>
      </p:sp>
    </p:spTree>
    <p:extLst>
      <p:ext uri="{BB962C8B-B14F-4D97-AF65-F5344CB8AC3E}">
        <p14:creationId xmlns:p14="http://schemas.microsoft.com/office/powerpoint/2010/main" val="23296862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59D3C0C-B4B3-4CD4-8ABD-56A2DBF64D39}" type="slidenum">
              <a:rPr lang="en-GB" smtClean="0"/>
              <a:pPr/>
              <a:t>22</a:t>
            </a:fld>
            <a:endParaRPr lang="en-GB"/>
          </a:p>
        </p:txBody>
      </p:sp>
    </p:spTree>
    <p:extLst>
      <p:ext uri="{BB962C8B-B14F-4D97-AF65-F5344CB8AC3E}">
        <p14:creationId xmlns:p14="http://schemas.microsoft.com/office/powerpoint/2010/main" val="8879068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59D3C0C-B4B3-4CD4-8ABD-56A2DBF64D39}" type="slidenum">
              <a:rPr lang="en-GB" smtClean="0"/>
              <a:pPr/>
              <a:t>23</a:t>
            </a:fld>
            <a:endParaRPr lang="en-GB"/>
          </a:p>
        </p:txBody>
      </p:sp>
    </p:spTree>
    <p:extLst>
      <p:ext uri="{BB962C8B-B14F-4D97-AF65-F5344CB8AC3E}">
        <p14:creationId xmlns:p14="http://schemas.microsoft.com/office/powerpoint/2010/main" val="30692378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59D3C0C-B4B3-4CD4-8ABD-56A2DBF64D39}" type="slidenum">
              <a:rPr lang="en-GB" smtClean="0"/>
              <a:pPr/>
              <a:t>24</a:t>
            </a:fld>
            <a:endParaRPr lang="en-GB"/>
          </a:p>
        </p:txBody>
      </p:sp>
    </p:spTree>
    <p:extLst>
      <p:ext uri="{BB962C8B-B14F-4D97-AF65-F5344CB8AC3E}">
        <p14:creationId xmlns:p14="http://schemas.microsoft.com/office/powerpoint/2010/main" val="11521278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See Dimitris</a:t>
            </a:r>
          </a:p>
        </p:txBody>
      </p:sp>
      <p:sp>
        <p:nvSpPr>
          <p:cNvPr id="4" name="Slide Number Placeholder 3"/>
          <p:cNvSpPr>
            <a:spLocks noGrp="1"/>
          </p:cNvSpPr>
          <p:nvPr>
            <p:ph type="sldNum" sz="quarter" idx="5"/>
          </p:nvPr>
        </p:nvSpPr>
        <p:spPr/>
        <p:txBody>
          <a:bodyPr/>
          <a:lstStyle/>
          <a:p>
            <a:fld id="{C59D3C0C-B4B3-4CD4-8ABD-56A2DBF64D39}" type="slidenum">
              <a:rPr lang="en-GB" smtClean="0"/>
              <a:pPr/>
              <a:t>28</a:t>
            </a:fld>
            <a:endParaRPr lang="en-GB"/>
          </a:p>
        </p:txBody>
      </p:sp>
    </p:spTree>
    <p:extLst>
      <p:ext uri="{BB962C8B-B14F-4D97-AF65-F5344CB8AC3E}">
        <p14:creationId xmlns:p14="http://schemas.microsoft.com/office/powerpoint/2010/main" val="37162209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SONY getaway bloke</a:t>
            </a:r>
          </a:p>
        </p:txBody>
      </p:sp>
      <p:sp>
        <p:nvSpPr>
          <p:cNvPr id="4" name="Slide Number Placeholder 3"/>
          <p:cNvSpPr>
            <a:spLocks noGrp="1"/>
          </p:cNvSpPr>
          <p:nvPr>
            <p:ph type="sldNum" sz="quarter" idx="5"/>
          </p:nvPr>
        </p:nvSpPr>
        <p:spPr/>
        <p:txBody>
          <a:bodyPr/>
          <a:lstStyle/>
          <a:p>
            <a:fld id="{C59D3C0C-B4B3-4CD4-8ABD-56A2DBF64D39}" type="slidenum">
              <a:rPr lang="en-GB" smtClean="0"/>
              <a:pPr/>
              <a:t>29</a:t>
            </a:fld>
            <a:endParaRPr lang="en-GB"/>
          </a:p>
        </p:txBody>
      </p:sp>
    </p:spTree>
    <p:extLst>
      <p:ext uri="{BB962C8B-B14F-4D97-AF65-F5344CB8AC3E}">
        <p14:creationId xmlns:p14="http://schemas.microsoft.com/office/powerpoint/2010/main" val="32089433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SONY getaway bloke</a:t>
            </a:r>
          </a:p>
        </p:txBody>
      </p:sp>
      <p:sp>
        <p:nvSpPr>
          <p:cNvPr id="4" name="Slide Number Placeholder 3"/>
          <p:cNvSpPr>
            <a:spLocks noGrp="1"/>
          </p:cNvSpPr>
          <p:nvPr>
            <p:ph type="sldNum" sz="quarter" idx="5"/>
          </p:nvPr>
        </p:nvSpPr>
        <p:spPr/>
        <p:txBody>
          <a:bodyPr/>
          <a:lstStyle/>
          <a:p>
            <a:fld id="{C59D3C0C-B4B3-4CD4-8ABD-56A2DBF64D39}" type="slidenum">
              <a:rPr lang="en-GB" smtClean="0"/>
              <a:pPr/>
              <a:t>30</a:t>
            </a:fld>
            <a:endParaRPr lang="en-GB"/>
          </a:p>
        </p:txBody>
      </p:sp>
    </p:spTree>
    <p:extLst>
      <p:ext uri="{BB962C8B-B14F-4D97-AF65-F5344CB8AC3E}">
        <p14:creationId xmlns:p14="http://schemas.microsoft.com/office/powerpoint/2010/main" val="3709084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lecture 5, we looked at a recruitment process. However, not all companies will use recruiters, some will handle recruitment themselves.</a:t>
            </a:r>
          </a:p>
          <a:p>
            <a:endParaRPr lang="en-GB" dirty="0"/>
          </a:p>
          <a:p>
            <a:r>
              <a:rPr lang="en-GB" dirty="0"/>
              <a:t>Recruitment consultants typically change 15-25% of initial salary to clients, so it doesn’t always make sense to use them.</a:t>
            </a:r>
          </a:p>
        </p:txBody>
      </p:sp>
      <p:sp>
        <p:nvSpPr>
          <p:cNvPr id="4" name="Slide Number Placeholder 3"/>
          <p:cNvSpPr>
            <a:spLocks noGrp="1"/>
          </p:cNvSpPr>
          <p:nvPr>
            <p:ph type="sldNum" sz="quarter" idx="5"/>
          </p:nvPr>
        </p:nvSpPr>
        <p:spPr/>
        <p:txBody>
          <a:bodyPr/>
          <a:lstStyle/>
          <a:p>
            <a:fld id="{C59D3C0C-B4B3-4CD4-8ABD-56A2DBF64D39}" type="slidenum">
              <a:rPr lang="en-GB" smtClean="0"/>
              <a:pPr/>
              <a:t>4</a:t>
            </a:fld>
            <a:endParaRPr lang="en-GB"/>
          </a:p>
        </p:txBody>
      </p:sp>
    </p:spTree>
    <p:extLst>
      <p:ext uri="{BB962C8B-B14F-4D97-AF65-F5344CB8AC3E}">
        <p14:creationId xmlns:p14="http://schemas.microsoft.com/office/powerpoint/2010/main" val="1773612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isn’t cast in stone. However,</a:t>
            </a:r>
          </a:p>
          <a:p>
            <a:endParaRPr lang="en-GB" dirty="0"/>
          </a:p>
          <a:p>
            <a:r>
              <a:rPr lang="en-GB" dirty="0"/>
              <a:t>Generally, </a:t>
            </a:r>
            <a:r>
              <a:rPr lang="en-GB" dirty="0" err="1"/>
              <a:t>v.small</a:t>
            </a:r>
            <a:r>
              <a:rPr lang="en-GB" dirty="0"/>
              <a:t> companies will do recruitment in-house because of the cost of recruitment. At 25%, every four developers you hire through a consultancy, you could have had a free developer.</a:t>
            </a:r>
          </a:p>
          <a:p>
            <a:endParaRPr lang="en-GB" dirty="0"/>
          </a:p>
          <a:p>
            <a:r>
              <a:rPr lang="en-GB" dirty="0"/>
              <a:t>For medium sized companies, they are likely to prefer recruiters as they are effectively out-sourcing activities they don’t really have the bandwidth to deal with. The cost of recruitment may still be cheaper than the cost of doing inhouse recruitment</a:t>
            </a:r>
          </a:p>
          <a:p>
            <a:endParaRPr lang="en-GB" dirty="0"/>
          </a:p>
          <a:p>
            <a:r>
              <a:rPr lang="en-GB" dirty="0"/>
              <a:t>Larger companies, will generally look to recruit in-house as it’s more cost-effective than using consultants. However, they are likely to also use consultants to increase their reach, particularly for more difficult to source roles.</a:t>
            </a:r>
          </a:p>
          <a:p>
            <a:endParaRPr lang="en-GB" dirty="0"/>
          </a:p>
          <a:p>
            <a:r>
              <a:rPr lang="en-GB" dirty="0"/>
              <a:t>Should also include mates introductions</a:t>
            </a:r>
          </a:p>
        </p:txBody>
      </p:sp>
      <p:sp>
        <p:nvSpPr>
          <p:cNvPr id="4" name="Slide Number Placeholder 3"/>
          <p:cNvSpPr>
            <a:spLocks noGrp="1"/>
          </p:cNvSpPr>
          <p:nvPr>
            <p:ph type="sldNum" sz="quarter" idx="5"/>
          </p:nvPr>
        </p:nvSpPr>
        <p:spPr/>
        <p:txBody>
          <a:bodyPr/>
          <a:lstStyle/>
          <a:p>
            <a:fld id="{C59D3C0C-B4B3-4CD4-8ABD-56A2DBF64D39}" type="slidenum">
              <a:rPr lang="en-GB" smtClean="0"/>
              <a:pPr/>
              <a:t>5</a:t>
            </a:fld>
            <a:endParaRPr lang="en-GB"/>
          </a:p>
        </p:txBody>
      </p:sp>
    </p:spTree>
    <p:extLst>
      <p:ext uri="{BB962C8B-B14F-4D97-AF65-F5344CB8AC3E}">
        <p14:creationId xmlns:p14="http://schemas.microsoft.com/office/powerpoint/2010/main" val="2143419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In-house recruitment (left)</a:t>
            </a:r>
          </a:p>
          <a:p>
            <a:r>
              <a:rPr lang="en-GB" dirty="0"/>
              <a:t>This is a posting for multiple jobs, but the job ad is very rich in details: </a:t>
            </a:r>
          </a:p>
          <a:p>
            <a:r>
              <a:rPr lang="en-GB" dirty="0"/>
              <a:t>-who the company is</a:t>
            </a:r>
          </a:p>
          <a:p>
            <a:r>
              <a:rPr lang="en-GB" dirty="0"/>
              <a:t>-what the game is</a:t>
            </a:r>
          </a:p>
          <a:p>
            <a:r>
              <a:rPr lang="en-GB" dirty="0"/>
              <a:t>-where the company is</a:t>
            </a:r>
          </a:p>
          <a:p>
            <a:r>
              <a:rPr lang="en-GB" dirty="0"/>
              <a:t>-links to more info</a:t>
            </a:r>
          </a:p>
          <a:p>
            <a:endParaRPr lang="en-GB" dirty="0"/>
          </a:p>
          <a:p>
            <a:r>
              <a:rPr lang="en-GB" dirty="0"/>
              <a:t>Recruiter (right)</a:t>
            </a:r>
          </a:p>
          <a:p>
            <a:r>
              <a:rPr lang="en-GB" dirty="0"/>
              <a:t>-job is a mystery</a:t>
            </a:r>
          </a:p>
        </p:txBody>
      </p:sp>
      <p:sp>
        <p:nvSpPr>
          <p:cNvPr id="4" name="Slide Number Placeholder 3"/>
          <p:cNvSpPr>
            <a:spLocks noGrp="1"/>
          </p:cNvSpPr>
          <p:nvPr>
            <p:ph type="sldNum" sz="quarter" idx="5"/>
          </p:nvPr>
        </p:nvSpPr>
        <p:spPr/>
        <p:txBody>
          <a:bodyPr/>
          <a:lstStyle/>
          <a:p>
            <a:fld id="{C59D3C0C-B4B3-4CD4-8ABD-56A2DBF64D39}" type="slidenum">
              <a:rPr lang="en-GB" smtClean="0"/>
              <a:pPr/>
              <a:t>6</a:t>
            </a:fld>
            <a:endParaRPr lang="en-GB"/>
          </a:p>
        </p:txBody>
      </p:sp>
    </p:spTree>
    <p:extLst>
      <p:ext uri="{BB962C8B-B14F-4D97-AF65-F5344CB8AC3E}">
        <p14:creationId xmlns:p14="http://schemas.microsoft.com/office/powerpoint/2010/main" val="905879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With recruiters it’s worth remembering that you are the product and you do not pay for the service</a:t>
            </a:r>
          </a:p>
          <a:p>
            <a:endParaRPr lang="en-GB" dirty="0"/>
          </a:p>
          <a:p>
            <a:r>
              <a:rPr lang="en-GB" dirty="0"/>
              <a:t>Recruiters get paid by placing candidates, so they have a super-vested interest in getting you placed</a:t>
            </a:r>
          </a:p>
          <a:p>
            <a:endParaRPr lang="en-GB" dirty="0"/>
          </a:p>
          <a:p>
            <a:r>
              <a:rPr lang="en-GB" dirty="0"/>
              <a:t>In some cases, this is not to the benefit of the candidate. Recruitment consultants generally do not offer career advice, especially when they say they do ;)</a:t>
            </a:r>
          </a:p>
        </p:txBody>
      </p:sp>
      <p:sp>
        <p:nvSpPr>
          <p:cNvPr id="4" name="Slide Number Placeholder 3"/>
          <p:cNvSpPr>
            <a:spLocks noGrp="1"/>
          </p:cNvSpPr>
          <p:nvPr>
            <p:ph type="sldNum" sz="quarter" idx="5"/>
          </p:nvPr>
        </p:nvSpPr>
        <p:spPr/>
        <p:txBody>
          <a:bodyPr/>
          <a:lstStyle/>
          <a:p>
            <a:fld id="{C59D3C0C-B4B3-4CD4-8ABD-56A2DBF64D39}" type="slidenum">
              <a:rPr lang="en-GB" smtClean="0"/>
              <a:pPr/>
              <a:t>7</a:t>
            </a:fld>
            <a:endParaRPr lang="en-GB"/>
          </a:p>
        </p:txBody>
      </p:sp>
    </p:spTree>
    <p:extLst>
      <p:ext uri="{BB962C8B-B14F-4D97-AF65-F5344CB8AC3E}">
        <p14:creationId xmlns:p14="http://schemas.microsoft.com/office/powerpoint/2010/main" val="1220456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59D3C0C-B4B3-4CD4-8ABD-56A2DBF64D39}" type="slidenum">
              <a:rPr lang="en-GB" smtClean="0"/>
              <a:pPr/>
              <a:t>8</a:t>
            </a:fld>
            <a:endParaRPr lang="en-GB"/>
          </a:p>
        </p:txBody>
      </p:sp>
    </p:spTree>
    <p:extLst>
      <p:ext uri="{BB962C8B-B14F-4D97-AF65-F5344CB8AC3E}">
        <p14:creationId xmlns:p14="http://schemas.microsoft.com/office/powerpoint/2010/main" val="2925736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Remember, recruiters get paid by placing you.</a:t>
            </a:r>
          </a:p>
          <a:p>
            <a:r>
              <a:rPr lang="en-GB" dirty="0"/>
              <a:t>To do that, they need your resumé to represent you, so don’t feel bad when they ask for you it.</a:t>
            </a:r>
          </a:p>
          <a:p>
            <a:endParaRPr lang="en-GB" dirty="0"/>
          </a:p>
          <a:p>
            <a:r>
              <a:rPr lang="en-GB" dirty="0"/>
              <a:t>Common to have some kind of consultation about what you want to do, what kind of things you do and don’t want to work on and where you are prepared to work.</a:t>
            </a:r>
          </a:p>
          <a:p>
            <a:endParaRPr lang="en-GB" dirty="0"/>
          </a:p>
          <a:p>
            <a:r>
              <a:rPr lang="en-GB" dirty="0"/>
              <a:t>I would suggest that you are as open to new experiences as you can be. A lot of success in the industry comes from what you have done in the past. So, it’s better to work on something that you don’t really care for rather than hanging on for a dream first job. </a:t>
            </a:r>
          </a:p>
          <a:p>
            <a:endParaRPr lang="en-GB" dirty="0"/>
          </a:p>
          <a:p>
            <a:r>
              <a:rPr lang="en-GB" dirty="0"/>
              <a:t>Dimitris from week 2 is a good example of this crappy </a:t>
            </a:r>
            <a:r>
              <a:rPr lang="en-GB" dirty="0" err="1"/>
              <a:t>db</a:t>
            </a:r>
            <a:r>
              <a:rPr lang="en-GB" dirty="0"/>
              <a:t> role -&gt; Namco -&gt; Sony -&gt; Sky</a:t>
            </a:r>
          </a:p>
        </p:txBody>
      </p:sp>
      <p:sp>
        <p:nvSpPr>
          <p:cNvPr id="4" name="Slide Number Placeholder 3"/>
          <p:cNvSpPr>
            <a:spLocks noGrp="1"/>
          </p:cNvSpPr>
          <p:nvPr>
            <p:ph type="sldNum" sz="quarter" idx="5"/>
          </p:nvPr>
        </p:nvSpPr>
        <p:spPr/>
        <p:txBody>
          <a:bodyPr/>
          <a:lstStyle/>
          <a:p>
            <a:fld id="{C59D3C0C-B4B3-4CD4-8ABD-56A2DBF64D39}" type="slidenum">
              <a:rPr lang="en-GB" smtClean="0"/>
              <a:pPr/>
              <a:t>9</a:t>
            </a:fld>
            <a:endParaRPr lang="en-GB"/>
          </a:p>
        </p:txBody>
      </p:sp>
    </p:spTree>
    <p:extLst>
      <p:ext uri="{BB962C8B-B14F-4D97-AF65-F5344CB8AC3E}">
        <p14:creationId xmlns:p14="http://schemas.microsoft.com/office/powerpoint/2010/main" val="40959520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59D3C0C-B4B3-4CD4-8ABD-56A2DBF64D39}" type="slidenum">
              <a:rPr lang="en-GB" smtClean="0"/>
              <a:pPr/>
              <a:t>10</a:t>
            </a:fld>
            <a:endParaRPr lang="en-GB"/>
          </a:p>
        </p:txBody>
      </p:sp>
    </p:spTree>
    <p:extLst>
      <p:ext uri="{BB962C8B-B14F-4D97-AF65-F5344CB8AC3E}">
        <p14:creationId xmlns:p14="http://schemas.microsoft.com/office/powerpoint/2010/main" val="4501590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59D3C0C-B4B3-4CD4-8ABD-56A2DBF64D39}" type="slidenum">
              <a:rPr lang="en-GB" smtClean="0"/>
              <a:pPr/>
              <a:t>11</a:t>
            </a:fld>
            <a:endParaRPr lang="en-GB"/>
          </a:p>
        </p:txBody>
      </p:sp>
    </p:spTree>
    <p:extLst>
      <p:ext uri="{BB962C8B-B14F-4D97-AF65-F5344CB8AC3E}">
        <p14:creationId xmlns:p14="http://schemas.microsoft.com/office/powerpoint/2010/main" val="1829515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lvl1pPr>
              <a:defRPr>
                <a:solidFill>
                  <a:schemeClr val="bg1"/>
                </a:solidFill>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bg1"/>
                </a:solidFill>
              </a:defRPr>
            </a:lvl1pPr>
          </a:lstStyle>
          <a:p>
            <a:fld id="{24C0EDFE-3590-4448-BF7B-7FB41E82085F}" type="datetimeFigureOut">
              <a:rPr lang="en-US" smtClean="0"/>
              <a:pPr/>
              <a:t>11/8/19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E1D0B7D-7BE0-4891-9E11-545C87EA395C}"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C0EDFE-3590-4448-BF7B-7FB41E82085F}" type="datetimeFigureOut">
              <a:rPr lang="en-US" smtClean="0"/>
              <a:pPr/>
              <a:t>11/8/19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C0EDFE-3590-4448-BF7B-7FB41E82085F}" type="datetimeFigureOut">
              <a:rPr lang="en-US" smtClean="0"/>
              <a:pPr/>
              <a:t>11/8/19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634082"/>
          </a:xfrm>
          <a:prstGeom prst="rect">
            <a:avLst/>
          </a:prstGeom>
        </p:spPr>
        <p:txBody>
          <a:bodyPr/>
          <a:lstStyle>
            <a:lvl1pPr>
              <a:defRPr sz="2400"/>
            </a:lvl1pPr>
          </a:lstStyle>
          <a:p>
            <a:r>
              <a:rPr lang="en-US" dirty="0"/>
              <a:t> </a:t>
            </a:r>
          </a:p>
        </p:txBody>
      </p:sp>
      <p:sp>
        <p:nvSpPr>
          <p:cNvPr id="3" name="Content Placeholder 2"/>
          <p:cNvSpPr>
            <a:spLocks noGrp="1"/>
          </p:cNvSpPr>
          <p:nvPr>
            <p:ph idx="1"/>
          </p:nvPr>
        </p:nvSpPr>
        <p:spPr>
          <a:xfrm>
            <a:off x="457200" y="548680"/>
            <a:ext cx="8229600" cy="5217443"/>
          </a:xfrm>
        </p:spPr>
        <p:txBody>
          <a:bodyPr/>
          <a:lstStyle>
            <a:lvl5pPr>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err="1"/>
              <a:t>Dd</a:t>
            </a:r>
            <a:endParaRPr lang="en-US" dirty="0"/>
          </a:p>
          <a:p>
            <a:pPr lvl="6"/>
            <a:r>
              <a:rPr lang="en-US" dirty="0"/>
              <a:t>Ss</a:t>
            </a:r>
          </a:p>
          <a:p>
            <a:pPr lvl="7"/>
            <a:r>
              <a:rPr lang="en-US" dirty="0" err="1"/>
              <a:t>Sss</a:t>
            </a:r>
            <a:endParaRPr lang="en-US" dirty="0"/>
          </a:p>
          <a:p>
            <a:pPr lvl="8"/>
            <a:r>
              <a:rPr lang="en-US" dirty="0" err="1"/>
              <a:t>sss</a:t>
            </a:r>
            <a:endParaRPr lang="en-US" dirty="0"/>
          </a:p>
        </p:txBody>
      </p:sp>
      <p:sp>
        <p:nvSpPr>
          <p:cNvPr id="4" name="Date Placeholder 3"/>
          <p:cNvSpPr>
            <a:spLocks noGrp="1"/>
          </p:cNvSpPr>
          <p:nvPr>
            <p:ph type="dt" sz="half" idx="10"/>
          </p:nvPr>
        </p:nvSpPr>
        <p:spPr/>
        <p:txBody>
          <a:bodyPr/>
          <a:lstStyle/>
          <a:p>
            <a:fld id="{24C0EDFE-3590-4448-BF7B-7FB41E82085F}" type="datetimeFigureOut">
              <a:rPr lang="en-US" smtClean="0"/>
              <a:pPr/>
              <a:t>11/8/19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grpSp>
        <p:nvGrpSpPr>
          <p:cNvPr id="9" name="Group 8"/>
          <p:cNvGrpSpPr/>
          <p:nvPr userDrawn="1"/>
        </p:nvGrpSpPr>
        <p:grpSpPr>
          <a:xfrm>
            <a:off x="0" y="0"/>
            <a:ext cx="9144000" cy="548680"/>
            <a:chOff x="-1620688" y="1916832"/>
            <a:chExt cx="14306550" cy="800100"/>
          </a:xfrm>
        </p:grpSpPr>
        <p:pic>
          <p:nvPicPr>
            <p:cNvPr id="130050" name="Picture 2" descr="https://lh4.googleusercontent.com/c0PVkHBn-M17vO6jokehAEgkCt2l1Wez1L9aGObDDPf1HNXRJUhjBFa2VffjrPXS8P-x7vAijv7VldAZsqEfKZO-t6RYnZM5lyy7RnY18iLfoZogtbfUvVaAWO5gxpYTot_EsJd-EPc"/>
            <p:cNvPicPr>
              <a:picLocks noChangeAspect="1" noChangeArrowheads="1"/>
            </p:cNvPicPr>
            <p:nvPr userDrawn="1"/>
          </p:nvPicPr>
          <p:blipFill>
            <a:blip r:embed="rId2" cstate="print"/>
            <a:srcRect/>
            <a:stretch>
              <a:fillRect/>
            </a:stretch>
          </p:blipFill>
          <p:spPr bwMode="auto">
            <a:xfrm>
              <a:off x="-1620688" y="1916832"/>
              <a:ext cx="14306550" cy="800100"/>
            </a:xfrm>
            <a:prstGeom prst="rect">
              <a:avLst/>
            </a:prstGeom>
            <a:noFill/>
          </p:spPr>
        </p:pic>
        <p:pic>
          <p:nvPicPr>
            <p:cNvPr id="130052" name="Picture 4" descr="https://lh6.googleusercontent.com/01jnqT7hbUAXilROkmEGhMHPWGXGnb_E4d-CVxRs-gsBNijqtJxS7NgAhYugiMVWFdYQ_xEJJWOLYPKR1YByNNmaFeVTUjYIenIb_WZqVRmnO4D98yKmpSEpB0--9-K-xTHdCTwOxfE"/>
            <p:cNvPicPr>
              <a:picLocks noChangeAspect="1" noChangeArrowheads="1"/>
            </p:cNvPicPr>
            <p:nvPr userDrawn="1"/>
          </p:nvPicPr>
          <p:blipFill>
            <a:blip r:embed="rId3" cstate="print"/>
            <a:srcRect/>
            <a:stretch>
              <a:fillRect/>
            </a:stretch>
          </p:blipFill>
          <p:spPr bwMode="auto">
            <a:xfrm>
              <a:off x="-1476672" y="2060848"/>
              <a:ext cx="1952625" cy="495301"/>
            </a:xfrm>
            <a:prstGeom prst="rect">
              <a:avLst/>
            </a:prstGeom>
            <a:noFill/>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solidFill>
                  <a:schemeClr val="bg1"/>
                </a:solidFill>
              </a:defRPr>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24C0EDFE-3590-4448-BF7B-7FB41E82085F}" type="datetimeFigureOut">
              <a:rPr lang="en-US" smtClean="0"/>
              <a:pPr/>
              <a:t>11/8/19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E1D0B7D-7BE0-4891-9E11-545C87EA395C}"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C0EDFE-3590-4448-BF7B-7FB41E82085F}" type="datetimeFigureOut">
              <a:rPr lang="en-US" smtClean="0"/>
              <a:pPr/>
              <a:t>11/8/19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C0EDFE-3590-4448-BF7B-7FB41E82085F}" type="datetimeFigureOut">
              <a:rPr lang="en-US" smtClean="0"/>
              <a:pPr/>
              <a:t>11/8/19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p:txBody>
          <a:bodyPr/>
          <a:lstStyle/>
          <a:p>
            <a:fld id="{24C0EDFE-3590-4448-BF7B-7FB41E82085F}" type="datetimeFigureOut">
              <a:rPr lang="en-US" smtClean="0"/>
              <a:pPr/>
              <a:t>11/8/19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C0EDFE-3590-4448-BF7B-7FB41E82085F}" type="datetimeFigureOut">
              <a:rPr lang="en-US" smtClean="0"/>
              <a:pPr/>
              <a:t>11/8/19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C0EDFE-3590-4448-BF7B-7FB41E82085F}" type="datetimeFigureOut">
              <a:rPr lang="en-US" smtClean="0"/>
              <a:pPr/>
              <a:t>11/8/19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C0EDFE-3590-4448-BF7B-7FB41E82085F}" type="datetimeFigureOut">
              <a:rPr lang="en-US" smtClean="0"/>
              <a:pPr/>
              <a:t>11/8/19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02652"/>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548680"/>
            <a:ext cx="8229600" cy="52174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bg1"/>
                </a:solidFill>
              </a:defRPr>
            </a:lvl1pPr>
          </a:lstStyle>
          <a:p>
            <a:fld id="{24C0EDFE-3590-4448-BF7B-7FB41E82085F}" type="datetimeFigureOut">
              <a:rPr lang="en-US" smtClean="0"/>
              <a:pPr/>
              <a:t>11/8/19</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bg1"/>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bg1"/>
                </a:solidFill>
              </a:defRPr>
            </a:lvl1pPr>
          </a:lstStyle>
          <a:p>
            <a:fld id="{FE1D0B7D-7BE0-4891-9E11-545C87EA395C}" type="slidenum">
              <a:rPr lang="en-US" smtClean="0"/>
              <a:pPr/>
              <a:t>‹#›</a:t>
            </a:fld>
            <a:endParaRPr lang="en-US" dirty="0"/>
          </a:p>
        </p:txBody>
      </p:sp>
      <p:grpSp>
        <p:nvGrpSpPr>
          <p:cNvPr id="8" name="Group 7"/>
          <p:cNvGrpSpPr/>
          <p:nvPr userDrawn="1"/>
        </p:nvGrpSpPr>
        <p:grpSpPr>
          <a:xfrm>
            <a:off x="0" y="0"/>
            <a:ext cx="9144000" cy="548680"/>
            <a:chOff x="-1620688" y="1916832"/>
            <a:chExt cx="14306550" cy="800100"/>
          </a:xfrm>
        </p:grpSpPr>
        <p:pic>
          <p:nvPicPr>
            <p:cNvPr id="9" name="Picture 2" descr="https://lh4.googleusercontent.com/c0PVkHBn-M17vO6jokehAEgkCt2l1Wez1L9aGObDDPf1HNXRJUhjBFa2VffjrPXS8P-x7vAijv7VldAZsqEfKZO-t6RYnZM5lyy7RnY18iLfoZogtbfUvVaAWO5gxpYTot_EsJd-EPc"/>
            <p:cNvPicPr>
              <a:picLocks noChangeAspect="1" noChangeArrowheads="1"/>
            </p:cNvPicPr>
            <p:nvPr userDrawn="1"/>
          </p:nvPicPr>
          <p:blipFill>
            <a:blip r:embed="rId13" cstate="print"/>
            <a:srcRect/>
            <a:stretch>
              <a:fillRect/>
            </a:stretch>
          </p:blipFill>
          <p:spPr bwMode="auto">
            <a:xfrm>
              <a:off x="-1620688" y="1916832"/>
              <a:ext cx="14306550" cy="800100"/>
            </a:xfrm>
            <a:prstGeom prst="rect">
              <a:avLst/>
            </a:prstGeom>
            <a:noFill/>
          </p:spPr>
        </p:pic>
        <p:pic>
          <p:nvPicPr>
            <p:cNvPr id="10" name="Picture 4" descr="https://lh6.googleusercontent.com/01jnqT7hbUAXilROkmEGhMHPWGXGnb_E4d-CVxRs-gsBNijqtJxS7NgAhYugiMVWFdYQ_xEJJWOLYPKR1YByNNmaFeVTUjYIenIb_WZqVRmnO4D98yKmpSEpB0--9-K-xTHdCTwOxfE"/>
            <p:cNvPicPr>
              <a:picLocks noChangeAspect="1" noChangeArrowheads="1"/>
            </p:cNvPicPr>
            <p:nvPr userDrawn="1"/>
          </p:nvPicPr>
          <p:blipFill>
            <a:blip r:embed="rId14" cstate="print"/>
            <a:srcRect/>
            <a:stretch>
              <a:fillRect/>
            </a:stretch>
          </p:blipFill>
          <p:spPr bwMode="auto">
            <a:xfrm>
              <a:off x="-1476672" y="2060848"/>
              <a:ext cx="1952625" cy="495301"/>
            </a:xfrm>
            <a:prstGeom prst="rect">
              <a:avLst/>
            </a:prstGeom>
            <a:noFill/>
          </p:spPr>
        </p:pic>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www.codewars.com/"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https://www.azquotes.com/picture-quotes/quote-when-something-online-is-free-you-re-not-the-customer-you-re-the-product-jonathan-zittrain-72-83-86.jpg"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742" name="Picture 6" descr="https://lh5.googleusercontent.com/Y1PJKzfCw_Vbm4aUYsdu7nB9OUrvPWyygukEEw1wtNy2K27lzX8JMaZtWut6Y9W9RZMRVJlWDWNoS187dkSVfanRPyNjt02bj5eaRz8tu4MCPa8ir7Xz5zkflA2R5DgKHmrBSB38OGY"/>
          <p:cNvPicPr>
            <a:picLocks noChangeAspect="1" noChangeArrowheads="1"/>
          </p:cNvPicPr>
          <p:nvPr/>
        </p:nvPicPr>
        <p:blipFill>
          <a:blip r:embed="rId2" cstate="print"/>
          <a:srcRect/>
          <a:stretch>
            <a:fillRect/>
          </a:stretch>
        </p:blipFill>
        <p:spPr bwMode="auto">
          <a:xfrm>
            <a:off x="-6674" y="-27384"/>
            <a:ext cx="9155436" cy="2432103"/>
          </a:xfrm>
          <a:prstGeom prst="rect">
            <a:avLst/>
          </a:prstGeom>
          <a:noFill/>
        </p:spPr>
      </p:pic>
      <p:pic>
        <p:nvPicPr>
          <p:cNvPr id="116743" name="Picture 7" descr="https://lh6.googleusercontent.com/zdVc9a5gHTae7VrNZXI-q1ppY_MB-A5E0D9tYeaTzS_J8WpeXmeCckgzMl1HBcBx2QhpYTWpg0itQQr7s2_SSoZLOBtFCT-hS88g6d1VgzdKSwHnDr7cgVAls-Wfe6UOMMUQ6zJYN1w"/>
          <p:cNvPicPr>
            <a:picLocks noChangeAspect="1" noChangeArrowheads="1"/>
          </p:cNvPicPr>
          <p:nvPr/>
        </p:nvPicPr>
        <p:blipFill>
          <a:blip r:embed="rId3" cstate="print"/>
          <a:srcRect/>
          <a:stretch>
            <a:fillRect/>
          </a:stretch>
        </p:blipFill>
        <p:spPr bwMode="auto">
          <a:xfrm>
            <a:off x="1062038" y="-3773488"/>
            <a:ext cx="552450" cy="476250"/>
          </a:xfrm>
          <a:prstGeom prst="rect">
            <a:avLst/>
          </a:prstGeom>
          <a:noFill/>
        </p:spPr>
      </p:pic>
      <p:pic>
        <p:nvPicPr>
          <p:cNvPr id="116744" name="Picture 8" descr="https://lh6.googleusercontent.com/01jnqT7hbUAXilROkmEGhMHPWGXGnb_E4d-CVxRs-gsBNijqtJxS7NgAhYugiMVWFdYQ_xEJJWOLYPKR1YByNNmaFeVTUjYIenIb_WZqVRmnO4D98yKmpSEpB0--9-K-xTHdCTwOxfE"/>
          <p:cNvPicPr>
            <a:picLocks noChangeAspect="1" noChangeArrowheads="1"/>
          </p:cNvPicPr>
          <p:nvPr/>
        </p:nvPicPr>
        <p:blipFill>
          <a:blip r:embed="rId4" cstate="print"/>
          <a:srcRect/>
          <a:stretch>
            <a:fillRect/>
          </a:stretch>
        </p:blipFill>
        <p:spPr bwMode="auto">
          <a:xfrm>
            <a:off x="155575" y="2492896"/>
            <a:ext cx="1301817" cy="330217"/>
          </a:xfrm>
          <a:prstGeom prst="rect">
            <a:avLst/>
          </a:prstGeom>
          <a:noFill/>
        </p:spPr>
      </p:pic>
      <p:sp>
        <p:nvSpPr>
          <p:cNvPr id="13" name="Rectangle 12"/>
          <p:cNvSpPr/>
          <p:nvPr/>
        </p:nvSpPr>
        <p:spPr>
          <a:xfrm>
            <a:off x="3851920" y="6211669"/>
            <a:ext cx="5292080" cy="830997"/>
          </a:xfrm>
          <a:prstGeom prst="rect">
            <a:avLst/>
          </a:prstGeom>
        </p:spPr>
        <p:txBody>
          <a:bodyPr wrap="square">
            <a:spAutoFit/>
          </a:bodyPr>
          <a:lstStyle/>
          <a:p>
            <a:pPr lvl="0" algn="r" eaLnBrk="0" fontAlgn="base" hangingPunct="0">
              <a:spcBef>
                <a:spcPct val="0"/>
              </a:spcBef>
              <a:spcAft>
                <a:spcPct val="0"/>
              </a:spcAft>
            </a:pPr>
            <a:r>
              <a:rPr lang="en-US" dirty="0">
                <a:solidFill>
                  <a:srgbClr val="FFFFFF"/>
                </a:solidFill>
                <a:latin typeface="Calibri" pitchFamily="34" charset="0"/>
                <a:cs typeface="Calibri" pitchFamily="34" charset="0"/>
              </a:rPr>
              <a:t>GAM340: Professional Practice</a:t>
            </a:r>
          </a:p>
          <a:p>
            <a:pPr lvl="0" algn="r" eaLnBrk="0" fontAlgn="base" hangingPunct="0">
              <a:spcBef>
                <a:spcPct val="0"/>
              </a:spcBef>
              <a:spcAft>
                <a:spcPct val="0"/>
              </a:spcAft>
            </a:pPr>
            <a:r>
              <a:rPr lang="en-US" dirty="0">
                <a:solidFill>
                  <a:srgbClr val="FFFFFF"/>
                </a:solidFill>
                <a:latin typeface="Calibri" pitchFamily="34" charset="0"/>
                <a:cs typeface="Calibri" pitchFamily="34" charset="0"/>
              </a:rPr>
              <a:t>BA(Hons) Game Development</a:t>
            </a:r>
            <a:endParaRPr lang="en-US" sz="600" dirty="0">
              <a:latin typeface="Arial" pitchFamily="34" charset="0"/>
              <a:cs typeface="Arial" pitchFamily="34" charset="0"/>
            </a:endParaRPr>
          </a:p>
          <a:p>
            <a:pPr lvl="0" algn="r" eaLnBrk="0" fontAlgn="base" hangingPunct="0">
              <a:spcBef>
                <a:spcPct val="0"/>
              </a:spcBef>
              <a:spcAft>
                <a:spcPct val="0"/>
              </a:spcAft>
            </a:pPr>
            <a:endParaRPr lang="en-US" sz="600" dirty="0">
              <a:latin typeface="Arial" pitchFamily="34" charset="0"/>
              <a:cs typeface="Arial" pitchFamily="34" charset="0"/>
            </a:endParaRPr>
          </a:p>
          <a:p>
            <a:pPr lvl="0" algn="r" eaLnBrk="0" fontAlgn="base" hangingPunct="0">
              <a:spcBef>
                <a:spcPct val="0"/>
              </a:spcBef>
              <a:spcAft>
                <a:spcPct val="0"/>
              </a:spcAft>
            </a:pPr>
            <a:endParaRPr lang="en-US" sz="600" dirty="0">
              <a:latin typeface="Arial" pitchFamily="34" charset="0"/>
              <a:cs typeface="Arial" pitchFamily="34" charset="0"/>
            </a:endParaRPr>
          </a:p>
        </p:txBody>
      </p:sp>
      <p:sp>
        <p:nvSpPr>
          <p:cNvPr id="116741" name="Rectangle 5"/>
          <p:cNvSpPr>
            <a:spLocks noChangeArrowheads="1"/>
          </p:cNvSpPr>
          <p:nvPr/>
        </p:nvSpPr>
        <p:spPr bwMode="auto">
          <a:xfrm>
            <a:off x="251520" y="4006805"/>
            <a:ext cx="8712968" cy="9233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lgn="r" fontAlgn="base">
              <a:spcBef>
                <a:spcPct val="0"/>
              </a:spcBef>
              <a:spcAft>
                <a:spcPct val="0"/>
              </a:spcAft>
            </a:pPr>
            <a:r>
              <a:rPr kumimoji="0" lang="en-US" sz="3600" b="0" i="0" u="none" strike="noStrike" cap="none" normalizeH="0" baseline="0" dirty="0">
                <a:ln>
                  <a:noFill/>
                </a:ln>
                <a:solidFill>
                  <a:srgbClr val="FFFFFF"/>
                </a:solidFill>
                <a:effectLst/>
                <a:latin typeface="Calibri" pitchFamily="34" charset="0"/>
                <a:cs typeface="Calibri" pitchFamily="34" charset="0"/>
              </a:rPr>
              <a:t>Lecture 7</a:t>
            </a:r>
            <a:r>
              <a:rPr lang="en-US" sz="3600" dirty="0">
                <a:solidFill>
                  <a:srgbClr val="FFFFFF"/>
                </a:solidFill>
                <a:latin typeface="Calibri" pitchFamily="34" charset="0"/>
                <a:cs typeface="Calibri" pitchFamily="34" charset="0"/>
              </a:rPr>
              <a:t>: </a:t>
            </a:r>
            <a:r>
              <a:rPr lang="en-GB" sz="3600" dirty="0">
                <a:solidFill>
                  <a:srgbClr val="FFFFFF"/>
                </a:solidFill>
                <a:latin typeface="Calibri" pitchFamily="34" charset="0"/>
                <a:cs typeface="Calibri" pitchFamily="34" charset="0"/>
              </a:rPr>
              <a:t>The Recruitment Process</a:t>
            </a:r>
          </a:p>
          <a:p>
            <a:pPr marL="0" marR="0" lvl="0" indent="0"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Applying for Jobs</a:t>
            </a:r>
          </a:p>
          <a:p>
            <a:pPr lvl="1"/>
            <a:r>
              <a:rPr lang="en-GB" dirty="0"/>
              <a:t>Direct applications</a:t>
            </a:r>
          </a:p>
          <a:p>
            <a:pPr lvl="2"/>
            <a:r>
              <a:rPr lang="en-GB" dirty="0"/>
              <a:t>Write a nice cover letter / email</a:t>
            </a:r>
          </a:p>
          <a:p>
            <a:pPr lvl="3"/>
            <a:r>
              <a:rPr lang="en-GB" dirty="0"/>
              <a:t>Don’t make it too short / long </a:t>
            </a:r>
          </a:p>
          <a:p>
            <a:pPr lvl="3"/>
            <a:r>
              <a:rPr lang="en-GB" dirty="0"/>
              <a:t>Don’t sound like a complete </a:t>
            </a:r>
            <a:r>
              <a:rPr lang="en-GB" dirty="0" err="1"/>
              <a:t>fanboi</a:t>
            </a:r>
            <a:r>
              <a:rPr lang="en-GB" dirty="0"/>
              <a:t> / fangirl</a:t>
            </a:r>
          </a:p>
          <a:p>
            <a:pPr lvl="3"/>
            <a:endParaRPr lang="en-GB" dirty="0"/>
          </a:p>
          <a:p>
            <a:pPr lvl="2"/>
            <a:r>
              <a:rPr lang="en-GB" dirty="0"/>
              <a:t>Cover the points raised in the job ad</a:t>
            </a:r>
          </a:p>
          <a:p>
            <a:pPr lvl="3"/>
            <a:r>
              <a:rPr lang="en-GB" dirty="0"/>
              <a:t>Typically</a:t>
            </a:r>
          </a:p>
          <a:p>
            <a:pPr lvl="4"/>
            <a:r>
              <a:rPr lang="en-GB" dirty="0"/>
              <a:t>Genre</a:t>
            </a:r>
          </a:p>
          <a:p>
            <a:pPr lvl="4"/>
            <a:r>
              <a:rPr lang="en-GB" dirty="0"/>
              <a:t>Technical skills</a:t>
            </a:r>
          </a:p>
          <a:p>
            <a:pPr lvl="4"/>
            <a:r>
              <a:rPr lang="en-GB" dirty="0"/>
              <a:t>Role fit</a:t>
            </a:r>
          </a:p>
        </p:txBody>
      </p:sp>
    </p:spTree>
    <p:extLst>
      <p:ext uri="{BB962C8B-B14F-4D97-AF65-F5344CB8AC3E}">
        <p14:creationId xmlns:p14="http://schemas.microsoft.com/office/powerpoint/2010/main" val="12286009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Applying for Jobs</a:t>
            </a:r>
          </a:p>
          <a:p>
            <a:pPr lvl="1"/>
            <a:r>
              <a:rPr lang="en-GB" dirty="0"/>
              <a:t>Direct applications</a:t>
            </a:r>
          </a:p>
        </p:txBody>
      </p:sp>
      <p:pic>
        <p:nvPicPr>
          <p:cNvPr id="2" name="Picture 1">
            <a:extLst>
              <a:ext uri="{FF2B5EF4-FFF2-40B4-BE49-F238E27FC236}">
                <a16:creationId xmlns:a16="http://schemas.microsoft.com/office/drawing/2014/main" id="{DED0482C-4D14-A44A-BAF4-0DF82507879C}"/>
              </a:ext>
            </a:extLst>
          </p:cNvPr>
          <p:cNvPicPr>
            <a:picLocks noChangeAspect="1"/>
          </p:cNvPicPr>
          <p:nvPr/>
        </p:nvPicPr>
        <p:blipFill>
          <a:blip r:embed="rId3"/>
          <a:stretch>
            <a:fillRect/>
          </a:stretch>
        </p:blipFill>
        <p:spPr>
          <a:xfrm>
            <a:off x="457200" y="1623513"/>
            <a:ext cx="3131494" cy="5234487"/>
          </a:xfrm>
          <a:prstGeom prst="rect">
            <a:avLst/>
          </a:prstGeom>
        </p:spPr>
      </p:pic>
      <p:sp>
        <p:nvSpPr>
          <p:cNvPr id="4" name="Content Placeholder 2">
            <a:extLst>
              <a:ext uri="{FF2B5EF4-FFF2-40B4-BE49-F238E27FC236}">
                <a16:creationId xmlns:a16="http://schemas.microsoft.com/office/drawing/2014/main" id="{68C0743D-4EF6-5240-B2E1-5A2D52B4F030}"/>
              </a:ext>
            </a:extLst>
          </p:cNvPr>
          <p:cNvSpPr txBox="1">
            <a:spLocks/>
          </p:cNvSpPr>
          <p:nvPr/>
        </p:nvSpPr>
        <p:spPr>
          <a:xfrm>
            <a:off x="3707904" y="1623513"/>
            <a:ext cx="5184576" cy="511785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Key deliverables</a:t>
            </a:r>
          </a:p>
          <a:p>
            <a:pPr lvl="1"/>
            <a:r>
              <a:rPr lang="en-GB" sz="1800" dirty="0"/>
              <a:t>High-end cinematic games</a:t>
            </a:r>
          </a:p>
          <a:p>
            <a:pPr lvl="1"/>
            <a:r>
              <a:rPr lang="en-GB" sz="1800" dirty="0"/>
              <a:t>Experience in C++</a:t>
            </a:r>
          </a:p>
          <a:p>
            <a:pPr lvl="1"/>
            <a:r>
              <a:rPr lang="en-GB" sz="1800" dirty="0"/>
              <a:t>Communication with other disciplines</a:t>
            </a:r>
          </a:p>
          <a:p>
            <a:pPr lvl="1"/>
            <a:r>
              <a:rPr lang="en-GB" sz="1800" dirty="0"/>
              <a:t>Passion for Games (sic)</a:t>
            </a:r>
          </a:p>
          <a:p>
            <a:pPr lvl="1"/>
            <a:r>
              <a:rPr lang="en-GB" sz="1800" dirty="0"/>
              <a:t>Personal projects</a:t>
            </a:r>
          </a:p>
          <a:p>
            <a:pPr lvl="1"/>
            <a:r>
              <a:rPr lang="en-GB" sz="1800" dirty="0"/>
              <a:t>Programming smarts (AI, control, </a:t>
            </a:r>
            <a:r>
              <a:rPr lang="en-GB" sz="1800" dirty="0" err="1"/>
              <a:t>anim</a:t>
            </a:r>
            <a:r>
              <a:rPr lang="en-GB" sz="1800" dirty="0"/>
              <a:t>)</a:t>
            </a:r>
          </a:p>
          <a:p>
            <a:pPr lvl="1"/>
            <a:r>
              <a:rPr lang="en-GB" sz="1800" dirty="0"/>
              <a:t>SDK experience</a:t>
            </a:r>
          </a:p>
          <a:p>
            <a:pPr lvl="1"/>
            <a:r>
              <a:rPr lang="en-GB" sz="1800" dirty="0"/>
              <a:t>Maths</a:t>
            </a:r>
          </a:p>
          <a:p>
            <a:pPr lvl="1"/>
            <a:r>
              <a:rPr lang="en-GB" sz="1800" dirty="0"/>
              <a:t>UE4</a:t>
            </a:r>
          </a:p>
        </p:txBody>
      </p:sp>
    </p:spTree>
    <p:extLst>
      <p:ext uri="{BB962C8B-B14F-4D97-AF65-F5344CB8AC3E}">
        <p14:creationId xmlns:p14="http://schemas.microsoft.com/office/powerpoint/2010/main" val="27833446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Applying for Jobs</a:t>
            </a:r>
          </a:p>
          <a:p>
            <a:pPr lvl="1"/>
            <a:r>
              <a:rPr lang="en-GB" dirty="0"/>
              <a:t>Direct applications</a:t>
            </a:r>
          </a:p>
        </p:txBody>
      </p:sp>
      <p:pic>
        <p:nvPicPr>
          <p:cNvPr id="5" name="Picture 4">
            <a:extLst>
              <a:ext uri="{FF2B5EF4-FFF2-40B4-BE49-F238E27FC236}">
                <a16:creationId xmlns:a16="http://schemas.microsoft.com/office/drawing/2014/main" id="{70A05E9F-AD42-B345-9FF6-2A38A9059389}"/>
              </a:ext>
            </a:extLst>
          </p:cNvPr>
          <p:cNvPicPr>
            <a:picLocks noChangeAspect="1"/>
          </p:cNvPicPr>
          <p:nvPr/>
        </p:nvPicPr>
        <p:blipFill>
          <a:blip r:embed="rId3"/>
          <a:stretch>
            <a:fillRect/>
          </a:stretch>
        </p:blipFill>
        <p:spPr>
          <a:xfrm>
            <a:off x="1375110" y="1829584"/>
            <a:ext cx="6393780" cy="4695760"/>
          </a:xfrm>
          <a:prstGeom prst="rect">
            <a:avLst/>
          </a:prstGeom>
        </p:spPr>
      </p:pic>
    </p:spTree>
    <p:extLst>
      <p:ext uri="{BB962C8B-B14F-4D97-AF65-F5344CB8AC3E}">
        <p14:creationId xmlns:p14="http://schemas.microsoft.com/office/powerpoint/2010/main" val="931537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r>
              <a:rPr lang="en-GB" dirty="0"/>
              <a:t>The selection process</a:t>
            </a:r>
          </a:p>
        </p:txBody>
      </p:sp>
      <p:pic>
        <p:nvPicPr>
          <p:cNvPr id="4" name="Picture 3">
            <a:extLst>
              <a:ext uri="{FF2B5EF4-FFF2-40B4-BE49-F238E27FC236}">
                <a16:creationId xmlns:a16="http://schemas.microsoft.com/office/drawing/2014/main" id="{C2595F71-B257-DB4E-B0DC-1C40ADB5262B}"/>
              </a:ext>
            </a:extLst>
          </p:cNvPr>
          <p:cNvPicPr/>
          <p:nvPr/>
        </p:nvPicPr>
        <p:blipFill rotWithShape="1">
          <a:blip r:embed="rId2"/>
          <a:srcRect t="34991"/>
          <a:stretch/>
        </p:blipFill>
        <p:spPr>
          <a:xfrm>
            <a:off x="1259632" y="835551"/>
            <a:ext cx="6048672" cy="4681681"/>
          </a:xfrm>
          <a:prstGeom prst="rect">
            <a:avLst/>
          </a:prstGeom>
        </p:spPr>
      </p:pic>
    </p:spTree>
    <p:extLst>
      <p:ext uri="{BB962C8B-B14F-4D97-AF65-F5344CB8AC3E}">
        <p14:creationId xmlns:p14="http://schemas.microsoft.com/office/powerpoint/2010/main" val="3777621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The selection process </a:t>
            </a:r>
          </a:p>
          <a:p>
            <a:pPr lvl="1"/>
            <a:r>
              <a:rPr lang="en-GB" dirty="0"/>
              <a:t>All companies tend to do the same thing with interviews</a:t>
            </a:r>
          </a:p>
          <a:p>
            <a:pPr lvl="1"/>
            <a:r>
              <a:rPr lang="en-GB" dirty="0"/>
              <a:t>But not necessarily in the same order</a:t>
            </a:r>
          </a:p>
          <a:p>
            <a:pPr lvl="1"/>
            <a:endParaRPr lang="en-GB" dirty="0"/>
          </a:p>
          <a:p>
            <a:pPr lvl="1"/>
            <a:r>
              <a:rPr lang="en-GB" dirty="0"/>
              <a:t>Goal of recruitment:</a:t>
            </a:r>
          </a:p>
          <a:p>
            <a:pPr lvl="2"/>
            <a:r>
              <a:rPr lang="en-GB" dirty="0"/>
              <a:t>Find an employee</a:t>
            </a:r>
          </a:p>
          <a:p>
            <a:pPr lvl="2"/>
            <a:r>
              <a:rPr lang="en-GB" dirty="0"/>
              <a:t>Smart &amp; gets things done</a:t>
            </a:r>
          </a:p>
          <a:p>
            <a:pPr lvl="2"/>
            <a:r>
              <a:rPr lang="en-GB" dirty="0"/>
              <a:t>Can fit into company / team culture</a:t>
            </a:r>
          </a:p>
        </p:txBody>
      </p:sp>
    </p:spTree>
    <p:extLst>
      <p:ext uri="{BB962C8B-B14F-4D97-AF65-F5344CB8AC3E}">
        <p14:creationId xmlns:p14="http://schemas.microsoft.com/office/powerpoint/2010/main" val="1186016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The selection process </a:t>
            </a:r>
          </a:p>
          <a:p>
            <a:pPr lvl="1"/>
            <a:r>
              <a:rPr lang="en-GB" dirty="0"/>
              <a:t>Typical activities</a:t>
            </a:r>
          </a:p>
          <a:p>
            <a:pPr lvl="2"/>
            <a:r>
              <a:rPr lang="en-GB" dirty="0"/>
              <a:t>Technical Screening</a:t>
            </a:r>
          </a:p>
          <a:p>
            <a:pPr lvl="2"/>
            <a:r>
              <a:rPr lang="en-GB" dirty="0"/>
              <a:t>Phone / Skype Interviews</a:t>
            </a:r>
          </a:p>
          <a:p>
            <a:pPr lvl="2"/>
            <a:r>
              <a:rPr lang="en-GB" dirty="0"/>
              <a:t>Take-away tasks</a:t>
            </a:r>
          </a:p>
          <a:p>
            <a:pPr lvl="2"/>
            <a:r>
              <a:rPr lang="en-GB" dirty="0"/>
              <a:t>HR Interview</a:t>
            </a:r>
          </a:p>
          <a:p>
            <a:pPr lvl="2"/>
            <a:r>
              <a:rPr lang="en-GB" dirty="0"/>
              <a:t>Initial interview</a:t>
            </a:r>
          </a:p>
          <a:p>
            <a:pPr lvl="2"/>
            <a:r>
              <a:rPr lang="en-GB" dirty="0"/>
              <a:t>Follow-on interview(s)</a:t>
            </a:r>
          </a:p>
          <a:p>
            <a:pPr lvl="2"/>
            <a:r>
              <a:rPr lang="en-GB" dirty="0"/>
              <a:t>On-site test</a:t>
            </a:r>
          </a:p>
          <a:p>
            <a:pPr lvl="2"/>
            <a:r>
              <a:rPr lang="en-GB" dirty="0"/>
              <a:t>Final Interview</a:t>
            </a:r>
          </a:p>
          <a:p>
            <a:pPr lvl="2"/>
            <a:endParaRPr lang="en-GB" dirty="0"/>
          </a:p>
          <a:p>
            <a:pPr lvl="2"/>
            <a:r>
              <a:rPr lang="en-GB" dirty="0"/>
              <a:t>For all face-to-face interviews, don’t dress up or down too much</a:t>
            </a:r>
          </a:p>
        </p:txBody>
      </p:sp>
    </p:spTree>
    <p:extLst>
      <p:ext uri="{BB962C8B-B14F-4D97-AF65-F5344CB8AC3E}">
        <p14:creationId xmlns:p14="http://schemas.microsoft.com/office/powerpoint/2010/main" val="849958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The selection process </a:t>
            </a:r>
          </a:p>
          <a:p>
            <a:pPr lvl="1"/>
            <a:r>
              <a:rPr lang="en-GB" dirty="0"/>
              <a:t>Typical activities</a:t>
            </a:r>
          </a:p>
          <a:p>
            <a:pPr lvl="2"/>
            <a:r>
              <a:rPr lang="en-GB" dirty="0"/>
              <a:t>Technical Screening</a:t>
            </a:r>
          </a:p>
          <a:p>
            <a:pPr lvl="3"/>
            <a:r>
              <a:rPr lang="en-GB" dirty="0"/>
              <a:t>Used a lot in programming</a:t>
            </a:r>
          </a:p>
          <a:p>
            <a:pPr lvl="3"/>
            <a:r>
              <a:rPr lang="en-GB" dirty="0"/>
              <a:t>Candidate performs programming test online through test provider</a:t>
            </a:r>
          </a:p>
          <a:p>
            <a:pPr lvl="3"/>
            <a:r>
              <a:rPr lang="en-GB" dirty="0">
                <a:hlinkClick r:id="rId2"/>
              </a:rPr>
              <a:t>www.codewars.com</a:t>
            </a:r>
            <a:r>
              <a:rPr lang="en-GB" dirty="0"/>
              <a:t> is good preparation for this</a:t>
            </a:r>
          </a:p>
          <a:p>
            <a:pPr lvl="2"/>
            <a:r>
              <a:rPr lang="en-GB" dirty="0"/>
              <a:t>Phone / Skype Interviews</a:t>
            </a:r>
          </a:p>
          <a:p>
            <a:pPr lvl="2"/>
            <a:r>
              <a:rPr lang="en-GB" dirty="0"/>
              <a:t>Take-away tasks</a:t>
            </a:r>
          </a:p>
          <a:p>
            <a:pPr lvl="2"/>
            <a:r>
              <a:rPr lang="en-GB" dirty="0"/>
              <a:t>HR Interview</a:t>
            </a:r>
          </a:p>
          <a:p>
            <a:pPr lvl="2"/>
            <a:r>
              <a:rPr lang="en-GB" dirty="0"/>
              <a:t>Initial interview</a:t>
            </a:r>
          </a:p>
          <a:p>
            <a:pPr lvl="2"/>
            <a:r>
              <a:rPr lang="en-GB" dirty="0"/>
              <a:t>Follow-on interview(s)</a:t>
            </a:r>
          </a:p>
          <a:p>
            <a:pPr lvl="2"/>
            <a:r>
              <a:rPr lang="en-GB" dirty="0"/>
              <a:t>On-site test</a:t>
            </a:r>
          </a:p>
          <a:p>
            <a:pPr lvl="2"/>
            <a:r>
              <a:rPr lang="en-GB" dirty="0"/>
              <a:t>Final Interview</a:t>
            </a:r>
          </a:p>
        </p:txBody>
      </p:sp>
    </p:spTree>
    <p:extLst>
      <p:ext uri="{BB962C8B-B14F-4D97-AF65-F5344CB8AC3E}">
        <p14:creationId xmlns:p14="http://schemas.microsoft.com/office/powerpoint/2010/main" val="1804046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The selection process </a:t>
            </a:r>
          </a:p>
          <a:p>
            <a:pPr lvl="1"/>
            <a:r>
              <a:rPr lang="en-GB" dirty="0"/>
              <a:t>Typical activities</a:t>
            </a:r>
          </a:p>
          <a:p>
            <a:pPr lvl="2"/>
            <a:r>
              <a:rPr lang="en-GB" dirty="0"/>
              <a:t>Technical Screening</a:t>
            </a:r>
          </a:p>
          <a:p>
            <a:pPr lvl="2"/>
            <a:r>
              <a:rPr lang="en-GB" dirty="0"/>
              <a:t>Phone / Skype Interviews</a:t>
            </a:r>
          </a:p>
          <a:p>
            <a:pPr lvl="3"/>
            <a:r>
              <a:rPr lang="en-GB" dirty="0"/>
              <a:t>Initial interview to reduce cost of interviewing</a:t>
            </a:r>
          </a:p>
          <a:p>
            <a:pPr lvl="3"/>
            <a:r>
              <a:rPr lang="en-GB" dirty="0"/>
              <a:t>Typically fairly soft and easy going, more to see about fit than anything else</a:t>
            </a:r>
          </a:p>
          <a:p>
            <a:pPr lvl="2"/>
            <a:r>
              <a:rPr lang="en-GB" dirty="0"/>
              <a:t>Take-away tasks</a:t>
            </a:r>
          </a:p>
          <a:p>
            <a:pPr lvl="2"/>
            <a:r>
              <a:rPr lang="en-GB" dirty="0"/>
              <a:t>HR Interview</a:t>
            </a:r>
          </a:p>
          <a:p>
            <a:pPr lvl="2"/>
            <a:r>
              <a:rPr lang="en-GB" dirty="0"/>
              <a:t>Initial interview</a:t>
            </a:r>
          </a:p>
          <a:p>
            <a:pPr lvl="2"/>
            <a:r>
              <a:rPr lang="en-GB" dirty="0"/>
              <a:t>Follow-on interview(s)</a:t>
            </a:r>
          </a:p>
          <a:p>
            <a:pPr lvl="2"/>
            <a:r>
              <a:rPr lang="en-GB" dirty="0"/>
              <a:t>On-site test</a:t>
            </a:r>
          </a:p>
          <a:p>
            <a:pPr lvl="2"/>
            <a:r>
              <a:rPr lang="en-GB" dirty="0"/>
              <a:t>Final Interview</a:t>
            </a:r>
          </a:p>
        </p:txBody>
      </p:sp>
    </p:spTree>
    <p:extLst>
      <p:ext uri="{BB962C8B-B14F-4D97-AF65-F5344CB8AC3E}">
        <p14:creationId xmlns:p14="http://schemas.microsoft.com/office/powerpoint/2010/main" val="37109303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The selection process </a:t>
            </a:r>
          </a:p>
          <a:p>
            <a:pPr lvl="1"/>
            <a:r>
              <a:rPr lang="en-GB" dirty="0"/>
              <a:t>Typical activities</a:t>
            </a:r>
          </a:p>
          <a:p>
            <a:pPr lvl="2"/>
            <a:r>
              <a:rPr lang="en-GB" dirty="0"/>
              <a:t>Technical Screening</a:t>
            </a:r>
          </a:p>
          <a:p>
            <a:pPr lvl="2"/>
            <a:r>
              <a:rPr lang="en-GB" dirty="0"/>
              <a:t>Phone / Skype Interviews</a:t>
            </a:r>
          </a:p>
          <a:p>
            <a:pPr lvl="2"/>
            <a:r>
              <a:rPr lang="en-GB" dirty="0"/>
              <a:t>Take-away tasks</a:t>
            </a:r>
          </a:p>
          <a:p>
            <a:pPr lvl="3"/>
            <a:r>
              <a:rPr lang="en-GB" dirty="0"/>
              <a:t>Candidate is given a ‘task’ to do.</a:t>
            </a:r>
          </a:p>
          <a:p>
            <a:pPr lvl="4"/>
            <a:r>
              <a:rPr lang="en-GB" dirty="0"/>
              <a:t>Create a concept from a brief</a:t>
            </a:r>
          </a:p>
          <a:p>
            <a:pPr lvl="4"/>
            <a:r>
              <a:rPr lang="en-GB" dirty="0"/>
              <a:t>Create a model from a concept</a:t>
            </a:r>
          </a:p>
          <a:p>
            <a:pPr lvl="4"/>
            <a:r>
              <a:rPr lang="en-GB" dirty="0"/>
              <a:t>Skin and animate a model</a:t>
            </a:r>
          </a:p>
          <a:p>
            <a:pPr lvl="4"/>
            <a:r>
              <a:rPr lang="en-GB" dirty="0" err="1"/>
              <a:t>Blockout</a:t>
            </a:r>
            <a:r>
              <a:rPr lang="en-GB" dirty="0"/>
              <a:t> a level based on a sketch / theme</a:t>
            </a:r>
          </a:p>
          <a:p>
            <a:pPr lvl="4"/>
            <a:r>
              <a:rPr lang="en-GB" dirty="0"/>
              <a:t>Add gameplay to a </a:t>
            </a:r>
            <a:r>
              <a:rPr lang="en-GB" dirty="0" err="1"/>
              <a:t>blockout</a:t>
            </a:r>
            <a:endParaRPr lang="en-GB" dirty="0"/>
          </a:p>
          <a:p>
            <a:pPr lvl="4"/>
            <a:r>
              <a:rPr lang="en-GB" dirty="0"/>
              <a:t>Add code to something</a:t>
            </a:r>
          </a:p>
          <a:p>
            <a:pPr lvl="4"/>
            <a:r>
              <a:rPr lang="en-GB" dirty="0"/>
              <a:t>Create audio for a scene / asset etc</a:t>
            </a:r>
          </a:p>
          <a:p>
            <a:pPr lvl="3"/>
            <a:r>
              <a:rPr lang="en-GB" dirty="0"/>
              <a:t>Like a technical screen but more so</a:t>
            </a:r>
          </a:p>
          <a:p>
            <a:pPr lvl="3"/>
            <a:r>
              <a:rPr lang="en-GB" dirty="0"/>
              <a:t>Watch out this isn’t some kind of free work scam</a:t>
            </a:r>
          </a:p>
        </p:txBody>
      </p:sp>
    </p:spTree>
    <p:extLst>
      <p:ext uri="{BB962C8B-B14F-4D97-AF65-F5344CB8AC3E}">
        <p14:creationId xmlns:p14="http://schemas.microsoft.com/office/powerpoint/2010/main" val="24322459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The selection process </a:t>
            </a:r>
          </a:p>
          <a:p>
            <a:pPr lvl="1"/>
            <a:r>
              <a:rPr lang="en-GB" dirty="0"/>
              <a:t>Typical activities</a:t>
            </a:r>
          </a:p>
          <a:p>
            <a:pPr lvl="2"/>
            <a:r>
              <a:rPr lang="en-GB" dirty="0"/>
              <a:t>Technical Screening</a:t>
            </a:r>
          </a:p>
          <a:p>
            <a:pPr lvl="2"/>
            <a:r>
              <a:rPr lang="en-GB" dirty="0"/>
              <a:t>Phone / Skype Interviews</a:t>
            </a:r>
          </a:p>
          <a:p>
            <a:pPr lvl="2"/>
            <a:r>
              <a:rPr lang="en-GB" dirty="0"/>
              <a:t>Take-away tasks</a:t>
            </a:r>
          </a:p>
          <a:p>
            <a:pPr lvl="2"/>
            <a:r>
              <a:rPr lang="en-GB" dirty="0"/>
              <a:t>HR Interview</a:t>
            </a:r>
          </a:p>
          <a:p>
            <a:pPr lvl="3"/>
            <a:r>
              <a:rPr lang="en-GB" dirty="0"/>
              <a:t>Interview with HR dept. </a:t>
            </a:r>
          </a:p>
          <a:p>
            <a:pPr lvl="3"/>
            <a:r>
              <a:rPr lang="en-GB" dirty="0"/>
              <a:t>Often first part of day session at company</a:t>
            </a:r>
          </a:p>
          <a:p>
            <a:pPr lvl="3"/>
            <a:r>
              <a:rPr lang="en-GB" dirty="0"/>
              <a:t>Generally, just orientation and check work status</a:t>
            </a:r>
          </a:p>
          <a:p>
            <a:pPr lvl="2"/>
            <a:r>
              <a:rPr lang="en-GB" dirty="0"/>
              <a:t>Initial interview</a:t>
            </a:r>
          </a:p>
          <a:p>
            <a:pPr lvl="2"/>
            <a:r>
              <a:rPr lang="en-GB" dirty="0"/>
              <a:t>Follow-on interview(s)</a:t>
            </a:r>
          </a:p>
          <a:p>
            <a:pPr lvl="2"/>
            <a:r>
              <a:rPr lang="en-GB" dirty="0"/>
              <a:t>On-site test</a:t>
            </a:r>
          </a:p>
          <a:p>
            <a:pPr lvl="2"/>
            <a:r>
              <a:rPr lang="en-GB" dirty="0"/>
              <a:t>Final Interview</a:t>
            </a:r>
          </a:p>
        </p:txBody>
      </p:sp>
    </p:spTree>
    <p:extLst>
      <p:ext uri="{BB962C8B-B14F-4D97-AF65-F5344CB8AC3E}">
        <p14:creationId xmlns:p14="http://schemas.microsoft.com/office/powerpoint/2010/main" val="4219254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Learning Outcomes</a:t>
            </a:r>
          </a:p>
          <a:p>
            <a:pPr lvl="1"/>
            <a:r>
              <a:rPr lang="en-GB" b="1" dirty="0"/>
              <a:t>Discover</a:t>
            </a:r>
            <a:r>
              <a:rPr lang="en-GB" dirty="0"/>
              <a:t> how different companies will advertise jobs</a:t>
            </a:r>
          </a:p>
          <a:p>
            <a:pPr lvl="1"/>
            <a:r>
              <a:rPr lang="en-GB" b="1" dirty="0"/>
              <a:t>Use</a:t>
            </a:r>
            <a:r>
              <a:rPr lang="en-GB" dirty="0"/>
              <a:t> appropriate approaches for replying to job adverts</a:t>
            </a:r>
          </a:p>
          <a:p>
            <a:pPr lvl="1"/>
            <a:r>
              <a:rPr lang="en-GB" b="1" dirty="0"/>
              <a:t>Understand</a:t>
            </a:r>
            <a:r>
              <a:rPr lang="en-GB" dirty="0"/>
              <a:t> how the selection and interviewing process works</a:t>
            </a:r>
          </a:p>
          <a:p>
            <a:pPr lvl="1"/>
            <a:r>
              <a:rPr lang="en-GB" b="1" dirty="0"/>
              <a:t>Develop</a:t>
            </a:r>
            <a:r>
              <a:rPr lang="en-GB" dirty="0"/>
              <a:t> appropriate strategies for dealing with success and rejection</a:t>
            </a:r>
          </a:p>
          <a:p>
            <a:pPr lvl="1"/>
            <a:endParaRPr lang="en-GB" dirty="0"/>
          </a:p>
        </p:txBody>
      </p:sp>
    </p:spTree>
    <p:extLst>
      <p:ext uri="{BB962C8B-B14F-4D97-AF65-F5344CB8AC3E}">
        <p14:creationId xmlns:p14="http://schemas.microsoft.com/office/powerpoint/2010/main" val="42529712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The selection process </a:t>
            </a:r>
          </a:p>
          <a:p>
            <a:pPr lvl="1"/>
            <a:r>
              <a:rPr lang="en-GB" dirty="0"/>
              <a:t>Typical activities</a:t>
            </a:r>
          </a:p>
          <a:p>
            <a:pPr lvl="2"/>
            <a:r>
              <a:rPr lang="en-GB" dirty="0"/>
              <a:t>Initial interview</a:t>
            </a:r>
          </a:p>
          <a:p>
            <a:pPr lvl="3"/>
            <a:r>
              <a:rPr lang="en-GB" dirty="0"/>
              <a:t>A proper interview, with people you are likely to be working with</a:t>
            </a:r>
          </a:p>
          <a:p>
            <a:pPr lvl="3"/>
            <a:r>
              <a:rPr lang="en-GB" dirty="0"/>
              <a:t>Stages:</a:t>
            </a:r>
          </a:p>
          <a:p>
            <a:pPr lvl="4"/>
            <a:r>
              <a:rPr lang="en-GB" dirty="0"/>
              <a:t>Ice-breaker</a:t>
            </a:r>
          </a:p>
          <a:p>
            <a:pPr lvl="4"/>
            <a:r>
              <a:rPr lang="en-GB" dirty="0"/>
              <a:t>What have you done? (fit for role)</a:t>
            </a:r>
          </a:p>
          <a:p>
            <a:pPr lvl="4"/>
            <a:r>
              <a:rPr lang="en-GB" dirty="0"/>
              <a:t>Team fit</a:t>
            </a:r>
          </a:p>
          <a:p>
            <a:pPr lvl="4"/>
            <a:r>
              <a:rPr lang="en-GB" dirty="0"/>
              <a:t>Open-ended questions </a:t>
            </a:r>
          </a:p>
          <a:p>
            <a:pPr lvl="4"/>
            <a:r>
              <a:rPr lang="en-GB" dirty="0"/>
              <a:t>Future plans</a:t>
            </a:r>
          </a:p>
          <a:p>
            <a:pPr lvl="4"/>
            <a:r>
              <a:rPr lang="en-GB" dirty="0"/>
              <a:t>QA</a:t>
            </a:r>
          </a:p>
          <a:p>
            <a:pPr lvl="2"/>
            <a:r>
              <a:rPr lang="en-GB" dirty="0"/>
              <a:t>Follow-on interview(s)</a:t>
            </a:r>
          </a:p>
          <a:p>
            <a:pPr lvl="2"/>
            <a:r>
              <a:rPr lang="en-GB" dirty="0"/>
              <a:t>On-site test</a:t>
            </a:r>
          </a:p>
          <a:p>
            <a:pPr lvl="2"/>
            <a:r>
              <a:rPr lang="en-GB" dirty="0"/>
              <a:t>Final Interview</a:t>
            </a:r>
          </a:p>
        </p:txBody>
      </p:sp>
    </p:spTree>
    <p:extLst>
      <p:ext uri="{BB962C8B-B14F-4D97-AF65-F5344CB8AC3E}">
        <p14:creationId xmlns:p14="http://schemas.microsoft.com/office/powerpoint/2010/main" val="10077359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The selection process </a:t>
            </a:r>
          </a:p>
          <a:p>
            <a:pPr lvl="1"/>
            <a:r>
              <a:rPr lang="en-GB" dirty="0"/>
              <a:t>Typical activities</a:t>
            </a:r>
          </a:p>
          <a:p>
            <a:pPr lvl="2"/>
            <a:r>
              <a:rPr lang="en-GB" dirty="0"/>
              <a:t>Initial interview</a:t>
            </a:r>
          </a:p>
          <a:p>
            <a:pPr lvl="4"/>
            <a:r>
              <a:rPr lang="en-GB" dirty="0"/>
              <a:t>QA</a:t>
            </a:r>
          </a:p>
          <a:p>
            <a:pPr lvl="5"/>
            <a:r>
              <a:rPr lang="en-GB" sz="1600" dirty="0"/>
              <a:t>[show you are enthusiastic and interested in the role, give some impression of long-term-ness (at least to the end of the project)]</a:t>
            </a:r>
          </a:p>
          <a:p>
            <a:pPr lvl="5"/>
            <a:r>
              <a:rPr lang="en-GB" sz="1600" dirty="0"/>
              <a:t>How does the interview process work / what happens next?</a:t>
            </a:r>
          </a:p>
          <a:p>
            <a:pPr lvl="5"/>
            <a:r>
              <a:rPr lang="en-GB" sz="1600" dirty="0"/>
              <a:t>Can you tell me about your pipelines / processes?</a:t>
            </a:r>
          </a:p>
          <a:p>
            <a:pPr lvl="5"/>
            <a:r>
              <a:rPr lang="en-GB" sz="1600" dirty="0"/>
              <a:t>What would a typical day here look like for me?</a:t>
            </a:r>
          </a:p>
          <a:p>
            <a:pPr lvl="5"/>
            <a:r>
              <a:rPr lang="en-GB" sz="1600" dirty="0"/>
              <a:t>What do you want me to do on the project?</a:t>
            </a:r>
          </a:p>
          <a:p>
            <a:pPr lvl="5"/>
            <a:r>
              <a:rPr lang="en-GB" sz="1600" dirty="0"/>
              <a:t>etc</a:t>
            </a:r>
          </a:p>
          <a:p>
            <a:pPr lvl="5"/>
            <a:r>
              <a:rPr lang="en-GB" sz="1600" dirty="0"/>
              <a:t>Don’t say:</a:t>
            </a:r>
          </a:p>
          <a:p>
            <a:pPr lvl="6"/>
            <a:r>
              <a:rPr lang="en-GB" sz="1600" dirty="0"/>
              <a:t>When will I get promoted?</a:t>
            </a:r>
          </a:p>
          <a:p>
            <a:pPr lvl="6"/>
            <a:r>
              <a:rPr lang="en-GB" sz="1600" dirty="0"/>
              <a:t>What are the clubs like round here?</a:t>
            </a:r>
          </a:p>
          <a:p>
            <a:pPr lvl="6"/>
            <a:r>
              <a:rPr lang="en-GB" sz="1600" dirty="0"/>
              <a:t>How long will it take to work on a better project?</a:t>
            </a:r>
          </a:p>
          <a:p>
            <a:pPr lvl="5"/>
            <a:endParaRPr lang="en-GB" dirty="0"/>
          </a:p>
        </p:txBody>
      </p:sp>
    </p:spTree>
    <p:extLst>
      <p:ext uri="{BB962C8B-B14F-4D97-AF65-F5344CB8AC3E}">
        <p14:creationId xmlns:p14="http://schemas.microsoft.com/office/powerpoint/2010/main" val="33818302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The selection process </a:t>
            </a:r>
          </a:p>
          <a:p>
            <a:pPr lvl="1"/>
            <a:r>
              <a:rPr lang="en-GB" dirty="0"/>
              <a:t>Typical activities</a:t>
            </a:r>
          </a:p>
          <a:p>
            <a:pPr lvl="2"/>
            <a:r>
              <a:rPr lang="en-GB" dirty="0"/>
              <a:t>Initial interview</a:t>
            </a:r>
          </a:p>
          <a:p>
            <a:pPr lvl="2"/>
            <a:r>
              <a:rPr lang="en-GB" dirty="0"/>
              <a:t>Follow-on interview(s)</a:t>
            </a:r>
          </a:p>
          <a:p>
            <a:pPr lvl="3"/>
            <a:r>
              <a:rPr lang="en-GB" dirty="0"/>
              <a:t>Often, more of the same</a:t>
            </a:r>
          </a:p>
          <a:p>
            <a:pPr lvl="3"/>
            <a:r>
              <a:rPr lang="en-GB" dirty="0"/>
              <a:t>Perhaps digging into different aspects of your resumé / experience</a:t>
            </a:r>
          </a:p>
          <a:p>
            <a:pPr lvl="3"/>
            <a:r>
              <a:rPr lang="en-GB" dirty="0"/>
              <a:t>Typically, a large studio may be hiring for lots of XX roles and you will go from team to team to do interviews</a:t>
            </a:r>
          </a:p>
          <a:p>
            <a:pPr lvl="4"/>
            <a:r>
              <a:rPr lang="en-GB" dirty="0"/>
              <a:t>This will be N x initial interview</a:t>
            </a:r>
          </a:p>
          <a:p>
            <a:pPr lvl="2"/>
            <a:r>
              <a:rPr lang="en-GB" dirty="0"/>
              <a:t>On-site test</a:t>
            </a:r>
          </a:p>
          <a:p>
            <a:pPr lvl="2"/>
            <a:r>
              <a:rPr lang="en-GB" dirty="0"/>
              <a:t>Final Interview</a:t>
            </a:r>
          </a:p>
        </p:txBody>
      </p:sp>
    </p:spTree>
    <p:extLst>
      <p:ext uri="{BB962C8B-B14F-4D97-AF65-F5344CB8AC3E}">
        <p14:creationId xmlns:p14="http://schemas.microsoft.com/office/powerpoint/2010/main" val="42619079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The selection process </a:t>
            </a:r>
          </a:p>
          <a:p>
            <a:pPr lvl="1"/>
            <a:r>
              <a:rPr lang="en-GB" dirty="0"/>
              <a:t>Typical activities</a:t>
            </a:r>
          </a:p>
          <a:p>
            <a:pPr lvl="2"/>
            <a:r>
              <a:rPr lang="en-GB" dirty="0"/>
              <a:t>Initial interview</a:t>
            </a:r>
          </a:p>
          <a:p>
            <a:pPr lvl="2"/>
            <a:r>
              <a:rPr lang="en-GB" dirty="0"/>
              <a:t>Follow-on interview(s)</a:t>
            </a:r>
          </a:p>
          <a:p>
            <a:pPr lvl="2"/>
            <a:r>
              <a:rPr lang="en-GB" dirty="0"/>
              <a:t>On-site test</a:t>
            </a:r>
          </a:p>
          <a:p>
            <a:pPr lvl="3"/>
            <a:r>
              <a:rPr lang="en-GB" dirty="0"/>
              <a:t>Some companies will bring a candidate in for 1-2 days onsite ‘working with the team’</a:t>
            </a:r>
          </a:p>
          <a:p>
            <a:pPr lvl="3"/>
            <a:r>
              <a:rPr lang="en-GB" dirty="0"/>
              <a:t>See how you fit</a:t>
            </a:r>
          </a:p>
          <a:p>
            <a:pPr lvl="3"/>
            <a:r>
              <a:rPr lang="en-GB" dirty="0"/>
              <a:t>Make sure you are fairly gung-ho and hands-on for this</a:t>
            </a:r>
          </a:p>
          <a:p>
            <a:pPr lvl="3"/>
            <a:r>
              <a:rPr lang="en-GB" dirty="0"/>
              <a:t>Will often involve a lot of getting pissed: don’t throw up and don’t bad mouth people</a:t>
            </a:r>
          </a:p>
          <a:p>
            <a:pPr lvl="3"/>
            <a:r>
              <a:rPr lang="en-GB" dirty="0"/>
              <a:t>Think about taking up smoking to get more involved with the team (if a lot of them smoke / vape)</a:t>
            </a:r>
          </a:p>
          <a:p>
            <a:pPr lvl="2"/>
            <a:r>
              <a:rPr lang="en-GB" dirty="0"/>
              <a:t>Final Interview</a:t>
            </a:r>
          </a:p>
        </p:txBody>
      </p:sp>
    </p:spTree>
    <p:extLst>
      <p:ext uri="{BB962C8B-B14F-4D97-AF65-F5344CB8AC3E}">
        <p14:creationId xmlns:p14="http://schemas.microsoft.com/office/powerpoint/2010/main" val="4804680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The selection process </a:t>
            </a:r>
          </a:p>
          <a:p>
            <a:pPr lvl="1"/>
            <a:r>
              <a:rPr lang="en-GB" dirty="0"/>
              <a:t>Typical activities</a:t>
            </a:r>
          </a:p>
          <a:p>
            <a:pPr lvl="2"/>
            <a:r>
              <a:rPr lang="en-GB" dirty="0"/>
              <a:t>Initial interview</a:t>
            </a:r>
          </a:p>
          <a:p>
            <a:pPr lvl="2"/>
            <a:r>
              <a:rPr lang="en-GB" dirty="0"/>
              <a:t>Follow-on interview(s)</a:t>
            </a:r>
          </a:p>
          <a:p>
            <a:pPr lvl="2"/>
            <a:r>
              <a:rPr lang="en-GB" dirty="0"/>
              <a:t>On-site test</a:t>
            </a:r>
          </a:p>
          <a:p>
            <a:pPr lvl="2"/>
            <a:r>
              <a:rPr lang="en-GB" dirty="0"/>
              <a:t>Final Interview</a:t>
            </a:r>
          </a:p>
          <a:p>
            <a:pPr lvl="3"/>
            <a:r>
              <a:rPr lang="en-GB" dirty="0"/>
              <a:t>Interview with super-boss</a:t>
            </a:r>
          </a:p>
          <a:p>
            <a:pPr lvl="3"/>
            <a:r>
              <a:rPr lang="en-GB" dirty="0"/>
              <a:t>Normally a check for fit</a:t>
            </a:r>
          </a:p>
          <a:p>
            <a:pPr lvl="3"/>
            <a:r>
              <a:rPr lang="en-GB" dirty="0"/>
              <a:t>And a chance to sell the company to you</a:t>
            </a:r>
          </a:p>
          <a:p>
            <a:pPr lvl="3"/>
            <a:r>
              <a:rPr lang="en-GB" dirty="0"/>
              <a:t>May involve compensation discussion</a:t>
            </a:r>
          </a:p>
          <a:p>
            <a:pPr lvl="4"/>
            <a:r>
              <a:rPr lang="en-GB" dirty="0"/>
              <a:t>Don’t price yourself stupid</a:t>
            </a:r>
          </a:p>
        </p:txBody>
      </p:sp>
    </p:spTree>
    <p:extLst>
      <p:ext uri="{BB962C8B-B14F-4D97-AF65-F5344CB8AC3E}">
        <p14:creationId xmlns:p14="http://schemas.microsoft.com/office/powerpoint/2010/main" val="5979237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endParaRPr lang="en-GB" dirty="0"/>
          </a:p>
          <a:p>
            <a:endParaRPr lang="en-GB" dirty="0"/>
          </a:p>
          <a:p>
            <a:endParaRPr lang="en-GB" dirty="0"/>
          </a:p>
          <a:p>
            <a:endParaRPr lang="en-GB" dirty="0"/>
          </a:p>
          <a:p>
            <a:endParaRPr lang="en-GB" dirty="0"/>
          </a:p>
          <a:p>
            <a:r>
              <a:rPr lang="en-GB" dirty="0"/>
              <a:t>Dealing with the outcomes</a:t>
            </a:r>
          </a:p>
        </p:txBody>
      </p:sp>
    </p:spTree>
    <p:extLst>
      <p:ext uri="{BB962C8B-B14F-4D97-AF65-F5344CB8AC3E}">
        <p14:creationId xmlns:p14="http://schemas.microsoft.com/office/powerpoint/2010/main" val="36356269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Dealing with the outcomes</a:t>
            </a:r>
          </a:p>
          <a:p>
            <a:pPr lvl="1"/>
            <a:r>
              <a:rPr lang="en-GB" dirty="0"/>
              <a:t>Two outcomes</a:t>
            </a:r>
          </a:p>
          <a:p>
            <a:pPr lvl="2"/>
            <a:r>
              <a:rPr lang="en-GB" dirty="0"/>
              <a:t>Success</a:t>
            </a:r>
          </a:p>
          <a:p>
            <a:pPr lvl="2"/>
            <a:r>
              <a:rPr lang="en-GB" dirty="0"/>
              <a:t>Failure</a:t>
            </a:r>
          </a:p>
          <a:p>
            <a:pPr lvl="2"/>
            <a:endParaRPr lang="en-GB" dirty="0"/>
          </a:p>
          <a:p>
            <a:pPr lvl="1"/>
            <a:r>
              <a:rPr lang="en-GB" dirty="0"/>
              <a:t>Failure is the most common outcome</a:t>
            </a:r>
          </a:p>
          <a:p>
            <a:pPr lvl="2"/>
            <a:r>
              <a:rPr lang="en-GB" dirty="0"/>
              <a:t>Don’t be surprised to get rejected</a:t>
            </a:r>
          </a:p>
          <a:p>
            <a:pPr lvl="2"/>
            <a:r>
              <a:rPr lang="en-GB" dirty="0"/>
              <a:t>It is a numbers game</a:t>
            </a:r>
          </a:p>
          <a:p>
            <a:pPr lvl="2"/>
            <a:r>
              <a:rPr lang="en-GB" dirty="0"/>
              <a:t>Don’t get too hung up on dream jobs</a:t>
            </a:r>
          </a:p>
          <a:p>
            <a:pPr lvl="2"/>
            <a:r>
              <a:rPr lang="en-GB" dirty="0"/>
              <a:t>Stay in the saddle</a:t>
            </a:r>
          </a:p>
        </p:txBody>
      </p:sp>
    </p:spTree>
    <p:extLst>
      <p:ext uri="{BB962C8B-B14F-4D97-AF65-F5344CB8AC3E}">
        <p14:creationId xmlns:p14="http://schemas.microsoft.com/office/powerpoint/2010/main" val="7893982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normAutofit/>
          </a:bodyPr>
          <a:lstStyle/>
          <a:p>
            <a:r>
              <a:rPr lang="en-GB" dirty="0"/>
              <a:t>Dealing with the outcomes</a:t>
            </a:r>
          </a:p>
          <a:p>
            <a:pPr lvl="2"/>
            <a:endParaRPr lang="en-GB" dirty="0"/>
          </a:p>
          <a:p>
            <a:pPr lvl="1"/>
            <a:r>
              <a:rPr lang="en-GB" dirty="0"/>
              <a:t>Failure is the most common outcome</a:t>
            </a:r>
          </a:p>
          <a:p>
            <a:pPr lvl="2"/>
            <a:r>
              <a:rPr lang="en-GB" dirty="0"/>
              <a:t>Don’t ask for feedback</a:t>
            </a:r>
          </a:p>
          <a:p>
            <a:pPr lvl="3"/>
            <a:r>
              <a:rPr lang="en-GB" dirty="0"/>
              <a:t>Companies are reluctant to give any, given potential for liabilities</a:t>
            </a:r>
          </a:p>
          <a:p>
            <a:pPr lvl="3"/>
            <a:r>
              <a:rPr lang="en-GB" i="1" dirty="0"/>
              <a:t>‘We thought you were a very strong candidate, but we offered it to a candidate that better fitted the role’</a:t>
            </a:r>
          </a:p>
          <a:p>
            <a:pPr lvl="3"/>
            <a:endParaRPr lang="en-GB" dirty="0"/>
          </a:p>
          <a:p>
            <a:pPr lvl="2"/>
            <a:r>
              <a:rPr lang="en-GB" dirty="0"/>
              <a:t>Don’t go postal</a:t>
            </a:r>
          </a:p>
          <a:p>
            <a:pPr lvl="3"/>
            <a:r>
              <a:rPr lang="en-GB" dirty="0"/>
              <a:t>The industry is small and burning bridges before you’ve stepped on them wont help you</a:t>
            </a:r>
          </a:p>
          <a:p>
            <a:pPr lvl="3"/>
            <a:r>
              <a:rPr lang="en-GB" dirty="0"/>
              <a:t>The industry is very connected</a:t>
            </a:r>
          </a:p>
          <a:p>
            <a:pPr lvl="2"/>
            <a:r>
              <a:rPr lang="en-GB" dirty="0"/>
              <a:t>Don’t over-analyse your failures</a:t>
            </a:r>
          </a:p>
          <a:p>
            <a:pPr lvl="3"/>
            <a:r>
              <a:rPr lang="en-GB" dirty="0"/>
              <a:t>But do look at any obvious issues that may have occurred.</a:t>
            </a:r>
          </a:p>
        </p:txBody>
      </p:sp>
    </p:spTree>
    <p:extLst>
      <p:ext uri="{BB962C8B-B14F-4D97-AF65-F5344CB8AC3E}">
        <p14:creationId xmlns:p14="http://schemas.microsoft.com/office/powerpoint/2010/main" val="20794108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Dealing with the outcomes</a:t>
            </a:r>
          </a:p>
          <a:p>
            <a:pPr lvl="1"/>
            <a:r>
              <a:rPr lang="en-GB" dirty="0"/>
              <a:t>Success</a:t>
            </a:r>
          </a:p>
          <a:p>
            <a:pPr lvl="2"/>
            <a:r>
              <a:rPr lang="en-GB" dirty="0"/>
              <a:t>If you have an acceptable offer on the table, my advice is to take it</a:t>
            </a:r>
          </a:p>
          <a:p>
            <a:pPr lvl="3"/>
            <a:r>
              <a:rPr lang="en-GB" dirty="0"/>
              <a:t>The experience you’ll get with the firm (even if it’s a crappy job) will be better than most things you can do at home</a:t>
            </a:r>
          </a:p>
          <a:p>
            <a:pPr lvl="3"/>
            <a:endParaRPr lang="en-GB" dirty="0"/>
          </a:p>
          <a:p>
            <a:pPr lvl="2"/>
            <a:r>
              <a:rPr lang="en-GB" sz="2000" dirty="0"/>
              <a:t>Don’t worry about more job hunting until: </a:t>
            </a:r>
          </a:p>
          <a:p>
            <a:pPr marL="1371600" lvl="3" indent="0">
              <a:buNone/>
            </a:pPr>
            <a:r>
              <a:rPr lang="en-GB" sz="1800" dirty="0"/>
              <a:t>a) a reasonable amount of time has elapsed and you feel like working somewhere else</a:t>
            </a:r>
          </a:p>
          <a:p>
            <a:pPr marL="1371600" lvl="3" indent="0">
              <a:buNone/>
            </a:pPr>
            <a:r>
              <a:rPr lang="en-GB" sz="1800" dirty="0"/>
              <a:t>b) the firm has collapsed, </a:t>
            </a:r>
          </a:p>
          <a:p>
            <a:pPr marL="1371600" lvl="3" indent="0">
              <a:buNone/>
            </a:pPr>
            <a:r>
              <a:rPr lang="en-GB" sz="1800" dirty="0"/>
              <a:t>c) you’ve been laid off.</a:t>
            </a:r>
          </a:p>
          <a:p>
            <a:pPr lvl="2"/>
            <a:r>
              <a:rPr lang="en-GB" sz="2000" dirty="0"/>
              <a:t>It’s not unusual for grads to switch jobs fairly frequently (say 18-36months) in the first few years of employment, given that a lot of the work you will be doing is project-based</a:t>
            </a:r>
          </a:p>
          <a:p>
            <a:pPr lvl="3"/>
            <a:endParaRPr lang="en-GB" dirty="0"/>
          </a:p>
        </p:txBody>
      </p:sp>
    </p:spTree>
    <p:extLst>
      <p:ext uri="{BB962C8B-B14F-4D97-AF65-F5344CB8AC3E}">
        <p14:creationId xmlns:p14="http://schemas.microsoft.com/office/powerpoint/2010/main" val="39706226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Dealing with the outcomes</a:t>
            </a:r>
          </a:p>
          <a:p>
            <a:pPr lvl="1"/>
            <a:r>
              <a:rPr lang="en-GB" dirty="0"/>
              <a:t>Success : one in the hand</a:t>
            </a:r>
          </a:p>
          <a:p>
            <a:pPr lvl="2"/>
            <a:r>
              <a:rPr lang="en-GB" dirty="0"/>
              <a:t>What if I have a job offer but I like another company I’ve applied for more</a:t>
            </a:r>
          </a:p>
          <a:p>
            <a:pPr lvl="3"/>
            <a:r>
              <a:rPr lang="en-GB" dirty="0"/>
              <a:t>This is hard, you can take the offer and wonder what would happen with the other role</a:t>
            </a:r>
          </a:p>
          <a:p>
            <a:pPr lvl="3"/>
            <a:r>
              <a:rPr lang="en-GB" dirty="0"/>
              <a:t>Or, reject the offer and hope the other role is better (and that you </a:t>
            </a:r>
            <a:r>
              <a:rPr lang="en-GB"/>
              <a:t>get it)</a:t>
            </a:r>
            <a:endParaRPr lang="en-GB" dirty="0"/>
          </a:p>
          <a:p>
            <a:pPr lvl="3"/>
            <a:r>
              <a:rPr lang="en-GB" dirty="0"/>
              <a:t>You need to make your own decision, but remember not to mess companies around</a:t>
            </a:r>
          </a:p>
          <a:p>
            <a:pPr lvl="4"/>
            <a:r>
              <a:rPr lang="en-GB" dirty="0"/>
              <a:t>The industry is small, and people don’t like rejection</a:t>
            </a:r>
          </a:p>
          <a:p>
            <a:pPr lvl="4"/>
            <a:r>
              <a:rPr lang="en-GB" dirty="0"/>
              <a:t>At the start of your career, you want to try and avoid burning bridges </a:t>
            </a:r>
          </a:p>
          <a:p>
            <a:pPr lvl="2"/>
            <a:endParaRPr lang="en-GB" dirty="0"/>
          </a:p>
          <a:p>
            <a:pPr lvl="3"/>
            <a:endParaRPr lang="en-GB" dirty="0"/>
          </a:p>
        </p:txBody>
      </p:sp>
    </p:spTree>
    <p:extLst>
      <p:ext uri="{BB962C8B-B14F-4D97-AF65-F5344CB8AC3E}">
        <p14:creationId xmlns:p14="http://schemas.microsoft.com/office/powerpoint/2010/main" val="23651249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08720"/>
            <a:ext cx="8229600" cy="5616624"/>
          </a:xfrm>
        </p:spPr>
        <p:txBody>
          <a:bodyPr>
            <a:normAutofit/>
          </a:bodyPr>
          <a:lstStyle/>
          <a:p>
            <a:endParaRPr lang="en-GB" dirty="0"/>
          </a:p>
          <a:p>
            <a:endParaRPr lang="en-GB" dirty="0"/>
          </a:p>
          <a:p>
            <a:endParaRPr lang="en-GB" dirty="0"/>
          </a:p>
          <a:p>
            <a:endParaRPr lang="en-GB" dirty="0"/>
          </a:p>
          <a:p>
            <a:r>
              <a:rPr lang="en-GB" dirty="0"/>
              <a:t>How do companies ‘do’ recruiting</a:t>
            </a:r>
          </a:p>
        </p:txBody>
      </p:sp>
    </p:spTree>
    <p:extLst>
      <p:ext uri="{BB962C8B-B14F-4D97-AF65-F5344CB8AC3E}">
        <p14:creationId xmlns:p14="http://schemas.microsoft.com/office/powerpoint/2010/main" val="9931265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Wrap-up</a:t>
            </a:r>
          </a:p>
          <a:p>
            <a:pPr lvl="1"/>
            <a:r>
              <a:rPr lang="en-GB" dirty="0"/>
              <a:t>Good recruitment is all about planning</a:t>
            </a:r>
          </a:p>
          <a:p>
            <a:pPr lvl="2"/>
            <a:r>
              <a:rPr lang="en-GB" dirty="0"/>
              <a:t>Work out what you want to do and practice your skills to demonstrate that you can do it</a:t>
            </a:r>
          </a:p>
          <a:p>
            <a:pPr lvl="2"/>
            <a:r>
              <a:rPr lang="en-GB" dirty="0"/>
              <a:t>Don’t be too intimidated by interviews</a:t>
            </a:r>
          </a:p>
          <a:p>
            <a:pPr lvl="2"/>
            <a:r>
              <a:rPr lang="en-GB" dirty="0"/>
              <a:t>Deal with the outcomes in a professional way</a:t>
            </a:r>
          </a:p>
          <a:p>
            <a:pPr lvl="2"/>
            <a:endParaRPr lang="en-GB" dirty="0"/>
          </a:p>
          <a:p>
            <a:pPr lvl="1"/>
            <a:r>
              <a:rPr lang="en-GB" dirty="0"/>
              <a:t>All experience is good experience</a:t>
            </a:r>
          </a:p>
          <a:p>
            <a:pPr lvl="2"/>
            <a:r>
              <a:rPr lang="en-GB" dirty="0"/>
              <a:t>Crappy game jobs are well worth taking as they will lead on to bigger and better things</a:t>
            </a:r>
          </a:p>
          <a:p>
            <a:pPr lvl="2"/>
            <a:endParaRPr lang="en-GB" dirty="0"/>
          </a:p>
          <a:p>
            <a:pPr lvl="3"/>
            <a:endParaRPr lang="en-GB" dirty="0"/>
          </a:p>
        </p:txBody>
      </p:sp>
    </p:spTree>
    <p:extLst>
      <p:ext uri="{BB962C8B-B14F-4D97-AF65-F5344CB8AC3E}">
        <p14:creationId xmlns:p14="http://schemas.microsoft.com/office/powerpoint/2010/main" val="16360765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Questions</a:t>
            </a:r>
          </a:p>
        </p:txBody>
      </p:sp>
      <p:pic>
        <p:nvPicPr>
          <p:cNvPr id="2" name="Picture 1">
            <a:extLst>
              <a:ext uri="{FF2B5EF4-FFF2-40B4-BE49-F238E27FC236}">
                <a16:creationId xmlns:a16="http://schemas.microsoft.com/office/drawing/2014/main" id="{24A0EF6C-1D40-F04B-A9C6-47424C83F690}"/>
              </a:ext>
            </a:extLst>
          </p:cNvPr>
          <p:cNvPicPr>
            <a:picLocks noChangeAspect="1"/>
          </p:cNvPicPr>
          <p:nvPr/>
        </p:nvPicPr>
        <p:blipFill>
          <a:blip r:embed="rId2"/>
          <a:stretch>
            <a:fillRect/>
          </a:stretch>
        </p:blipFill>
        <p:spPr>
          <a:xfrm>
            <a:off x="683568" y="1613334"/>
            <a:ext cx="7452320" cy="4191930"/>
          </a:xfrm>
          <a:prstGeom prst="rect">
            <a:avLst/>
          </a:prstGeom>
        </p:spPr>
      </p:pic>
    </p:spTree>
    <p:extLst>
      <p:ext uri="{BB962C8B-B14F-4D97-AF65-F5344CB8AC3E}">
        <p14:creationId xmlns:p14="http://schemas.microsoft.com/office/powerpoint/2010/main" val="4289470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How do companies ‘do’ recruiting</a:t>
            </a:r>
          </a:p>
        </p:txBody>
      </p:sp>
      <p:pic>
        <p:nvPicPr>
          <p:cNvPr id="4" name="Picture 3">
            <a:extLst>
              <a:ext uri="{FF2B5EF4-FFF2-40B4-BE49-F238E27FC236}">
                <a16:creationId xmlns:a16="http://schemas.microsoft.com/office/drawing/2014/main" id="{9D0AA74B-4114-664F-917B-E1FA1C8BB5E0}"/>
              </a:ext>
            </a:extLst>
          </p:cNvPr>
          <p:cNvPicPr/>
          <p:nvPr/>
        </p:nvPicPr>
        <p:blipFill>
          <a:blip r:embed="rId3"/>
          <a:stretch>
            <a:fillRect/>
          </a:stretch>
        </p:blipFill>
        <p:spPr>
          <a:xfrm>
            <a:off x="971600" y="1196752"/>
            <a:ext cx="6768752" cy="3816424"/>
          </a:xfrm>
          <a:prstGeom prst="rect">
            <a:avLst/>
          </a:prstGeom>
        </p:spPr>
      </p:pic>
      <p:sp>
        <p:nvSpPr>
          <p:cNvPr id="2" name="Down Arrow 1">
            <a:extLst>
              <a:ext uri="{FF2B5EF4-FFF2-40B4-BE49-F238E27FC236}">
                <a16:creationId xmlns:a16="http://schemas.microsoft.com/office/drawing/2014/main" id="{8F89CDB5-03DC-AA49-B451-046A24341E24}"/>
              </a:ext>
            </a:extLst>
          </p:cNvPr>
          <p:cNvSpPr/>
          <p:nvPr/>
        </p:nvSpPr>
        <p:spPr>
          <a:xfrm>
            <a:off x="4067944" y="4869160"/>
            <a:ext cx="484632" cy="504056"/>
          </a:xfrm>
          <a:prstGeom prst="downArrow">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Down Arrow 4">
            <a:extLst>
              <a:ext uri="{FF2B5EF4-FFF2-40B4-BE49-F238E27FC236}">
                <a16:creationId xmlns:a16="http://schemas.microsoft.com/office/drawing/2014/main" id="{8A3D89D3-1051-5342-9E14-4D6F81666EBD}"/>
              </a:ext>
            </a:extLst>
          </p:cNvPr>
          <p:cNvSpPr/>
          <p:nvPr/>
        </p:nvSpPr>
        <p:spPr>
          <a:xfrm>
            <a:off x="6463632" y="4869160"/>
            <a:ext cx="484632" cy="504056"/>
          </a:xfrm>
          <a:prstGeom prst="downArrow">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0BAD9542-5105-4741-B952-76B8F0D7E6DB}"/>
              </a:ext>
            </a:extLst>
          </p:cNvPr>
          <p:cNvSpPr txBox="1"/>
          <p:nvPr/>
        </p:nvSpPr>
        <p:spPr>
          <a:xfrm>
            <a:off x="3635896" y="5589240"/>
            <a:ext cx="1347100" cy="646331"/>
          </a:xfrm>
          <a:prstGeom prst="rect">
            <a:avLst/>
          </a:prstGeom>
          <a:noFill/>
          <a:ln>
            <a:solidFill>
              <a:schemeClr val="bg1"/>
            </a:solidFill>
          </a:ln>
        </p:spPr>
        <p:txBody>
          <a:bodyPr wrap="none" rtlCol="0">
            <a:spAutoFit/>
          </a:bodyPr>
          <a:lstStyle/>
          <a:p>
            <a:pPr algn="ctr"/>
            <a:r>
              <a:rPr lang="en-GB" dirty="0">
                <a:solidFill>
                  <a:schemeClr val="bg1"/>
                </a:solidFill>
              </a:rPr>
              <a:t>In-house</a:t>
            </a:r>
          </a:p>
          <a:p>
            <a:pPr algn="ctr"/>
            <a:r>
              <a:rPr lang="en-GB" dirty="0">
                <a:solidFill>
                  <a:schemeClr val="bg1"/>
                </a:solidFill>
              </a:rPr>
              <a:t>Recruitment</a:t>
            </a:r>
          </a:p>
        </p:txBody>
      </p:sp>
      <p:sp>
        <p:nvSpPr>
          <p:cNvPr id="7" name="TextBox 6">
            <a:extLst>
              <a:ext uri="{FF2B5EF4-FFF2-40B4-BE49-F238E27FC236}">
                <a16:creationId xmlns:a16="http://schemas.microsoft.com/office/drawing/2014/main" id="{96A18169-D2F4-A54C-9AC1-3CBB0941A861}"/>
              </a:ext>
            </a:extLst>
          </p:cNvPr>
          <p:cNvSpPr txBox="1"/>
          <p:nvPr/>
        </p:nvSpPr>
        <p:spPr>
          <a:xfrm>
            <a:off x="6033212" y="5589240"/>
            <a:ext cx="1347100" cy="646331"/>
          </a:xfrm>
          <a:prstGeom prst="rect">
            <a:avLst/>
          </a:prstGeom>
          <a:noFill/>
          <a:ln>
            <a:solidFill>
              <a:schemeClr val="bg1"/>
            </a:solidFill>
          </a:ln>
        </p:spPr>
        <p:txBody>
          <a:bodyPr wrap="none" rtlCol="0">
            <a:spAutoFit/>
          </a:bodyPr>
          <a:lstStyle/>
          <a:p>
            <a:pPr algn="ctr"/>
            <a:r>
              <a:rPr lang="en-GB" dirty="0">
                <a:solidFill>
                  <a:schemeClr val="bg1"/>
                </a:solidFill>
              </a:rPr>
              <a:t>Outsourced</a:t>
            </a:r>
          </a:p>
          <a:p>
            <a:pPr algn="ctr"/>
            <a:r>
              <a:rPr lang="en-GB" dirty="0">
                <a:solidFill>
                  <a:schemeClr val="bg1"/>
                </a:solidFill>
              </a:rPr>
              <a:t>Recruitment</a:t>
            </a:r>
          </a:p>
        </p:txBody>
      </p:sp>
    </p:spTree>
    <p:extLst>
      <p:ext uri="{BB962C8B-B14F-4D97-AF65-F5344CB8AC3E}">
        <p14:creationId xmlns:p14="http://schemas.microsoft.com/office/powerpoint/2010/main" val="2152518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How do companies ‘do’ recruiting</a:t>
            </a:r>
          </a:p>
        </p:txBody>
      </p:sp>
      <p:graphicFrame>
        <p:nvGraphicFramePr>
          <p:cNvPr id="8" name="Table 7">
            <a:extLst>
              <a:ext uri="{FF2B5EF4-FFF2-40B4-BE49-F238E27FC236}">
                <a16:creationId xmlns:a16="http://schemas.microsoft.com/office/drawing/2014/main" id="{96EEA847-8FA0-734D-8FBD-268C95F0410B}"/>
              </a:ext>
            </a:extLst>
          </p:cNvPr>
          <p:cNvGraphicFramePr>
            <a:graphicFrameLocks noGrp="1"/>
          </p:cNvGraphicFramePr>
          <p:nvPr>
            <p:extLst>
              <p:ext uri="{D42A27DB-BD31-4B8C-83A1-F6EECF244321}">
                <p14:modId xmlns:p14="http://schemas.microsoft.com/office/powerpoint/2010/main" val="3006506908"/>
              </p:ext>
            </p:extLst>
          </p:nvPr>
        </p:nvGraphicFramePr>
        <p:xfrm>
          <a:off x="457200" y="1556792"/>
          <a:ext cx="8229600" cy="3847753"/>
        </p:xfrm>
        <a:graphic>
          <a:graphicData uri="http://schemas.openxmlformats.org/drawingml/2006/table">
            <a:tbl>
              <a:tblPr firstRow="1" bandRow="1">
                <a:tableStyleId>{5C22544A-7EE6-4342-B048-85BDC9FD1C3A}</a:tableStyleId>
              </a:tblPr>
              <a:tblGrid>
                <a:gridCol w="2742606">
                  <a:extLst>
                    <a:ext uri="{9D8B030D-6E8A-4147-A177-3AD203B41FA5}">
                      <a16:colId xmlns:a16="http://schemas.microsoft.com/office/drawing/2014/main" val="4096882209"/>
                    </a:ext>
                  </a:extLst>
                </a:gridCol>
                <a:gridCol w="2743497">
                  <a:extLst>
                    <a:ext uri="{9D8B030D-6E8A-4147-A177-3AD203B41FA5}">
                      <a16:colId xmlns:a16="http://schemas.microsoft.com/office/drawing/2014/main" val="1113003073"/>
                    </a:ext>
                  </a:extLst>
                </a:gridCol>
                <a:gridCol w="2743497">
                  <a:extLst>
                    <a:ext uri="{9D8B030D-6E8A-4147-A177-3AD203B41FA5}">
                      <a16:colId xmlns:a16="http://schemas.microsoft.com/office/drawing/2014/main" val="1569608505"/>
                    </a:ext>
                  </a:extLst>
                </a:gridCol>
              </a:tblGrid>
              <a:tr h="748699">
                <a:tc>
                  <a:txBody>
                    <a:bodyPr/>
                    <a:lstStyle/>
                    <a:p>
                      <a:pPr algn="ctr">
                        <a:lnSpc>
                          <a:spcPct val="115000"/>
                        </a:lnSpc>
                        <a:spcAft>
                          <a:spcPts val="0"/>
                        </a:spcAft>
                      </a:pPr>
                      <a:r>
                        <a:rPr lang="en-GB" sz="1800" dirty="0">
                          <a:effectLst/>
                        </a:rPr>
                        <a:t>Company</a:t>
                      </a:r>
                      <a:endPar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15000"/>
                        </a:lnSpc>
                        <a:spcAft>
                          <a:spcPts val="0"/>
                        </a:spcAft>
                      </a:pPr>
                      <a:r>
                        <a:rPr lang="en-GB" sz="1800" dirty="0">
                          <a:effectLst/>
                        </a:rPr>
                        <a:t>In-house recruitment</a:t>
                      </a:r>
                      <a:endPar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15000"/>
                        </a:lnSpc>
                        <a:spcAft>
                          <a:spcPts val="0"/>
                        </a:spcAft>
                      </a:pPr>
                      <a:r>
                        <a:rPr lang="en-GB" sz="1800" dirty="0">
                          <a:effectLst/>
                        </a:rPr>
                        <a:t>Recruitment </a:t>
                      </a:r>
                    </a:p>
                    <a:p>
                      <a:pPr algn="ctr">
                        <a:lnSpc>
                          <a:spcPct val="115000"/>
                        </a:lnSpc>
                        <a:spcAft>
                          <a:spcPts val="0"/>
                        </a:spcAft>
                      </a:pPr>
                      <a:r>
                        <a:rPr lang="en-GB" sz="1800" dirty="0">
                          <a:effectLst/>
                        </a:rPr>
                        <a:t>consultancy</a:t>
                      </a:r>
                      <a:endPar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0529463"/>
                  </a:ext>
                </a:extLst>
              </a:tr>
              <a:tr h="763469">
                <a:tc>
                  <a:txBody>
                    <a:bodyPr/>
                    <a:lstStyle/>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Indie game Co.</a:t>
                      </a:r>
                    </a:p>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(sparse recruitment)</a:t>
                      </a:r>
                    </a:p>
                  </a:txBody>
                  <a:tcPr marL="68580" marR="68580" marT="0" marB="0"/>
                </a:tc>
                <a:tc>
                  <a:txBody>
                    <a:bodyPr/>
                    <a:lstStyle/>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Use social networks</a:t>
                      </a:r>
                    </a:p>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May use placement ads (Edge, LinkedIn, </a:t>
                      </a:r>
                      <a:r>
                        <a:rPr lang="en-GB" sz="1800" b="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Gamastura</a:t>
                      </a: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Probably unlikely to want to pay fees</a:t>
                      </a:r>
                    </a:p>
                  </a:txBody>
                  <a:tcPr marL="68580" marR="68580" marT="0" marB="0"/>
                </a:tc>
                <a:extLst>
                  <a:ext uri="{0D108BD9-81ED-4DB2-BD59-A6C34878D82A}">
                    <a16:rowId xmlns:a16="http://schemas.microsoft.com/office/drawing/2014/main" val="2418128703"/>
                  </a:ext>
                </a:extLst>
              </a:tr>
              <a:tr h="792088">
                <a:tc>
                  <a:txBody>
                    <a:bodyPr/>
                    <a:lstStyle/>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Game Co.</a:t>
                      </a:r>
                    </a:p>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(recruiting &lt; 20 people)</a:t>
                      </a:r>
                    </a:p>
                  </a:txBody>
                  <a:tcPr marL="68580" marR="68580" marT="0" marB="0"/>
                </a:tc>
                <a:tc>
                  <a:txBody>
                    <a:bodyPr/>
                    <a:lstStyle/>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As above</a:t>
                      </a:r>
                    </a:p>
                    <a:p>
                      <a:pPr>
                        <a:lnSpc>
                          <a:spcPct val="115000"/>
                        </a:lnSpc>
                        <a:spcAft>
                          <a:spcPts val="0"/>
                        </a:spcAft>
                      </a:pPr>
                      <a:endPar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May avoid, due to time spent doing recruitment</a:t>
                      </a:r>
                    </a:p>
                  </a:txBody>
                  <a:tcPr marL="68580" marR="68580" marT="0" marB="0"/>
                </a:tc>
                <a:tc>
                  <a:txBody>
                    <a:bodyPr/>
                    <a:lstStyle/>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Likely to outsource non-game dev activities</a:t>
                      </a:r>
                    </a:p>
                  </a:txBody>
                  <a:tcPr marL="68580" marR="68580" marT="0" marB="0"/>
                </a:tc>
                <a:extLst>
                  <a:ext uri="{0D108BD9-81ED-4DB2-BD59-A6C34878D82A}">
                    <a16:rowId xmlns:a16="http://schemas.microsoft.com/office/drawing/2014/main" val="3680005403"/>
                  </a:ext>
                </a:extLst>
              </a:tr>
              <a:tr h="792088">
                <a:tc>
                  <a:txBody>
                    <a:bodyPr/>
                    <a:lstStyle/>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Large Co.</a:t>
                      </a:r>
                    </a:p>
                    <a:p>
                      <a:pPr marL="0" marR="0" lvl="0" indent="0" algn="l" defTabSz="914400" rtl="0" eaLnBrk="1" fontAlgn="auto" latinLnBrk="0" hangingPunct="1">
                        <a:lnSpc>
                          <a:spcPct val="115000"/>
                        </a:lnSpc>
                        <a:spcBef>
                          <a:spcPts val="0"/>
                        </a:spcBef>
                        <a:spcAft>
                          <a:spcPts val="0"/>
                        </a:spcAft>
                        <a:buClrTx/>
                        <a:buSzTx/>
                        <a:buFontTx/>
                        <a:buNone/>
                        <a:tabLst/>
                        <a:defRPr/>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(recruiting lots of people)</a:t>
                      </a:r>
                    </a:p>
                    <a:p>
                      <a:pPr>
                        <a:lnSpc>
                          <a:spcPct val="115000"/>
                        </a:lnSpc>
                        <a:spcAft>
                          <a:spcPts val="0"/>
                        </a:spcAft>
                      </a:pPr>
                      <a:endPar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Bring recruitment inhouse to HR/Talent dept.</a:t>
                      </a:r>
                    </a:p>
                  </a:txBody>
                  <a:tcPr marL="68580" marR="68580" marT="0" marB="0"/>
                </a:tc>
                <a:tc>
                  <a:txBody>
                    <a:bodyPr/>
                    <a:lstStyle/>
                    <a:p>
                      <a:pPr>
                        <a:lnSpc>
                          <a:spcPct val="115000"/>
                        </a:lnSpc>
                        <a:spcAft>
                          <a:spcPts val="0"/>
                        </a:spcAft>
                      </a:pPr>
                      <a:r>
                        <a:rPr lang="en-GB" sz="18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Will probably use recruiters to augment selection process</a:t>
                      </a:r>
                    </a:p>
                  </a:txBody>
                  <a:tcPr marL="68580" marR="68580" marT="0" marB="0"/>
                </a:tc>
                <a:extLst>
                  <a:ext uri="{0D108BD9-81ED-4DB2-BD59-A6C34878D82A}">
                    <a16:rowId xmlns:a16="http://schemas.microsoft.com/office/drawing/2014/main" val="39793365"/>
                  </a:ext>
                </a:extLst>
              </a:tr>
            </a:tbl>
          </a:graphicData>
        </a:graphic>
      </p:graphicFrame>
    </p:spTree>
    <p:extLst>
      <p:ext uri="{BB962C8B-B14F-4D97-AF65-F5344CB8AC3E}">
        <p14:creationId xmlns:p14="http://schemas.microsoft.com/office/powerpoint/2010/main" val="1488158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How do companies ‘do’ recruiting</a:t>
            </a:r>
          </a:p>
        </p:txBody>
      </p:sp>
      <p:pic>
        <p:nvPicPr>
          <p:cNvPr id="4" name="Picture 3">
            <a:extLst>
              <a:ext uri="{FF2B5EF4-FFF2-40B4-BE49-F238E27FC236}">
                <a16:creationId xmlns:a16="http://schemas.microsoft.com/office/drawing/2014/main" id="{394B426E-FC86-4847-AB46-B4730E0438F5}"/>
              </a:ext>
            </a:extLst>
          </p:cNvPr>
          <p:cNvPicPr>
            <a:picLocks noChangeAspect="1"/>
          </p:cNvPicPr>
          <p:nvPr/>
        </p:nvPicPr>
        <p:blipFill>
          <a:blip r:embed="rId3"/>
          <a:stretch>
            <a:fillRect/>
          </a:stretch>
        </p:blipFill>
        <p:spPr>
          <a:xfrm>
            <a:off x="827584" y="1196752"/>
            <a:ext cx="2425396" cy="4172218"/>
          </a:xfrm>
          <a:prstGeom prst="rect">
            <a:avLst/>
          </a:prstGeom>
        </p:spPr>
      </p:pic>
      <p:pic>
        <p:nvPicPr>
          <p:cNvPr id="6" name="Picture 5">
            <a:extLst>
              <a:ext uri="{FF2B5EF4-FFF2-40B4-BE49-F238E27FC236}">
                <a16:creationId xmlns:a16="http://schemas.microsoft.com/office/drawing/2014/main" id="{34C1BE2E-3201-BA41-887B-8C92D5D5ED87}"/>
              </a:ext>
            </a:extLst>
          </p:cNvPr>
          <p:cNvPicPr>
            <a:picLocks noChangeAspect="1"/>
          </p:cNvPicPr>
          <p:nvPr/>
        </p:nvPicPr>
        <p:blipFill>
          <a:blip r:embed="rId4"/>
          <a:stretch>
            <a:fillRect/>
          </a:stretch>
        </p:blipFill>
        <p:spPr>
          <a:xfrm>
            <a:off x="4067944" y="2636912"/>
            <a:ext cx="4453017" cy="1224136"/>
          </a:xfrm>
          <a:prstGeom prst="rect">
            <a:avLst/>
          </a:prstGeom>
        </p:spPr>
      </p:pic>
    </p:spTree>
    <p:extLst>
      <p:ext uri="{BB962C8B-B14F-4D97-AF65-F5344CB8AC3E}">
        <p14:creationId xmlns:p14="http://schemas.microsoft.com/office/powerpoint/2010/main" val="2158624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How do companies ‘do’ recruiting</a:t>
            </a:r>
          </a:p>
        </p:txBody>
      </p:sp>
      <p:pic>
        <p:nvPicPr>
          <p:cNvPr id="1025" name="Picture 2" descr="When something online is free, you're not the customer, you're the product. - Jonathan Zittrain">
            <a:extLst>
              <a:ext uri="{FF2B5EF4-FFF2-40B4-BE49-F238E27FC236}">
                <a16:creationId xmlns:a16="http://schemas.microsoft.com/office/drawing/2014/main" id="{2CEDBA42-6B99-BE47-9CF5-CE69C2B28263}"/>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1115617" y="1412776"/>
            <a:ext cx="6745524" cy="3168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6714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endParaRPr lang="en-GB" dirty="0"/>
          </a:p>
          <a:p>
            <a:endParaRPr lang="en-GB" dirty="0"/>
          </a:p>
          <a:p>
            <a:endParaRPr lang="en-GB" dirty="0"/>
          </a:p>
          <a:p>
            <a:endParaRPr lang="en-GB" dirty="0"/>
          </a:p>
          <a:p>
            <a:endParaRPr lang="en-GB" dirty="0"/>
          </a:p>
          <a:p>
            <a:r>
              <a:rPr lang="en-GB" dirty="0"/>
              <a:t>Applying for Jobs</a:t>
            </a:r>
          </a:p>
        </p:txBody>
      </p:sp>
    </p:spTree>
    <p:extLst>
      <p:ext uri="{BB962C8B-B14F-4D97-AF65-F5344CB8AC3E}">
        <p14:creationId xmlns:p14="http://schemas.microsoft.com/office/powerpoint/2010/main" val="3806740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976664"/>
          </a:xfrm>
        </p:spPr>
        <p:txBody>
          <a:bodyPr>
            <a:normAutofit/>
          </a:bodyPr>
          <a:lstStyle/>
          <a:p>
            <a:r>
              <a:rPr lang="en-GB" dirty="0"/>
              <a:t>Applying for Jobs</a:t>
            </a:r>
          </a:p>
          <a:p>
            <a:pPr lvl="1"/>
            <a:r>
              <a:rPr lang="en-GB" dirty="0"/>
              <a:t>Through recruitment agencies</a:t>
            </a:r>
          </a:p>
          <a:p>
            <a:pPr lvl="2"/>
            <a:r>
              <a:rPr lang="en-GB" dirty="0"/>
              <a:t>Find jobs of interest on websites (LinkedIn, recruiter websites)</a:t>
            </a:r>
          </a:p>
          <a:p>
            <a:pPr lvl="2"/>
            <a:r>
              <a:rPr lang="en-GB" dirty="0"/>
              <a:t>Email / phone recruiters to discuss opportunities</a:t>
            </a:r>
          </a:p>
          <a:p>
            <a:pPr lvl="2"/>
            <a:r>
              <a:rPr lang="en-GB" dirty="0"/>
              <a:t>Place resumé with agency</a:t>
            </a:r>
          </a:p>
          <a:p>
            <a:pPr lvl="2"/>
            <a:r>
              <a:rPr lang="en-GB" dirty="0"/>
              <a:t>Rinse and repeat</a:t>
            </a:r>
          </a:p>
          <a:p>
            <a:pPr lvl="2"/>
            <a:endParaRPr lang="en-GB" dirty="0"/>
          </a:p>
          <a:p>
            <a:pPr lvl="2"/>
            <a:r>
              <a:rPr lang="en-GB" dirty="0"/>
              <a:t>Recruiters will manage the process and get back to you with feedback / interviews</a:t>
            </a:r>
          </a:p>
        </p:txBody>
      </p:sp>
    </p:spTree>
    <p:extLst>
      <p:ext uri="{BB962C8B-B14F-4D97-AF65-F5344CB8AC3E}">
        <p14:creationId xmlns:p14="http://schemas.microsoft.com/office/powerpoint/2010/main" val="1346650941"/>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FFFF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15094</TotalTime>
  <Words>2017</Words>
  <Application>Microsoft Macintosh PowerPoint</Application>
  <PresentationFormat>On-screen Show (4:3)</PresentationFormat>
  <Paragraphs>357</Paragraphs>
  <Slides>31</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Gazcorp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MSc Computer Games and Entertainment: Advanced Programming</dc:title>
  <dc:creator>Gareth</dc:creator>
  <cp:lastModifiedBy>Lewis, Gareth</cp:lastModifiedBy>
  <cp:revision>882</cp:revision>
  <cp:lastPrinted>2019-09-27T12:33:46Z</cp:lastPrinted>
  <dcterms:created xsi:type="dcterms:W3CDTF">2008-11-22T10:38:31Z</dcterms:created>
  <dcterms:modified xsi:type="dcterms:W3CDTF">2019-11-09T13:22:25Z</dcterms:modified>
</cp:coreProperties>
</file>

<file path=docProps/thumbnail.jpeg>
</file>